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36.xml" ContentType="application/vnd.openxmlformats-officedocument.presentationml.tags+xml"/>
  <Override PartName="/ppt/notesSlides/notesSlide23.xml" ContentType="application/vnd.openxmlformats-officedocument.presentationml.notesSlide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tags/tag38.xml" ContentType="application/vnd.openxmlformats-officedocument.presentationml.tags+xml"/>
  <Override PartName="/ppt/notesSlides/notesSlide25.xml" ContentType="application/vnd.openxmlformats-officedocument.presentationml.notesSlide+xml"/>
  <Override PartName="/ppt/tags/tag39.xml" ContentType="application/vnd.openxmlformats-officedocument.presentationml.tags+xml"/>
  <Override PartName="/ppt/notesSlides/notesSlide26.xml" ContentType="application/vnd.openxmlformats-officedocument.presentationml.notesSlide+xml"/>
  <Override PartName="/ppt/tags/tag40.xml" ContentType="application/vnd.openxmlformats-officedocument.presentationml.tags+xml"/>
  <Override PartName="/ppt/notesSlides/notesSlide27.xml" ContentType="application/vnd.openxmlformats-officedocument.presentationml.notesSlide+xml"/>
  <Override PartName="/ppt/tags/tag41.xml" ContentType="application/vnd.openxmlformats-officedocument.presentationml.tags+xml"/>
  <Override PartName="/ppt/notesSlides/notesSlide28.xml" ContentType="application/vnd.openxmlformats-officedocument.presentationml.notesSlide+xml"/>
  <Override PartName="/ppt/tags/tag42.xml" ContentType="application/vnd.openxmlformats-officedocument.presentationml.tags+xml"/>
  <Override PartName="/ppt/notesSlides/notesSlide29.xml" ContentType="application/vnd.openxmlformats-officedocument.presentationml.notesSlide+xml"/>
  <Override PartName="/ppt/tags/tag43.xml" ContentType="application/vnd.openxmlformats-officedocument.presentationml.tags+xml"/>
  <Override PartName="/ppt/notesSlides/notesSlide30.xml" ContentType="application/vnd.openxmlformats-officedocument.presentationml.notesSlide+xml"/>
  <Override PartName="/ppt/tags/tag44.xml" ContentType="application/vnd.openxmlformats-officedocument.presentationml.tags+xml"/>
  <Override PartName="/ppt/notesSlides/notesSlide31.xml" ContentType="application/vnd.openxmlformats-officedocument.presentationml.notesSlide+xml"/>
  <Override PartName="/ppt/tags/tag45.xml" ContentType="application/vnd.openxmlformats-officedocument.presentationml.tags+xml"/>
  <Override PartName="/ppt/notesSlides/notesSlide32.xml" ContentType="application/vnd.openxmlformats-officedocument.presentationml.notesSlide+xml"/>
  <Override PartName="/ppt/tags/tag46.xml" ContentType="application/vnd.openxmlformats-officedocument.presentationml.tags+xml"/>
  <Override PartName="/ppt/notesSlides/notesSlide33.xml" ContentType="application/vnd.openxmlformats-officedocument.presentationml.notesSlide+xml"/>
  <Override PartName="/ppt/tags/tag47.xml" ContentType="application/vnd.openxmlformats-officedocument.presentationml.tags+xml"/>
  <Override PartName="/ppt/notesSlides/notesSlide3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5.xml" ContentType="application/vnd.openxmlformats-officedocument.presentationml.notesSlide+xml"/>
  <Override PartName="/ppt/tags/tag50.xml" ContentType="application/vnd.openxmlformats-officedocument.presentationml.tags+xml"/>
  <Override PartName="/ppt/notesSlides/notesSlide3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7.xml" ContentType="application/vnd.openxmlformats-officedocument.presentationml.notesSlide+xml"/>
  <Override PartName="/ppt/tags/tag59.xml" ContentType="application/vnd.openxmlformats-officedocument.presentationml.tags+xml"/>
  <Override PartName="/ppt/notesSlides/notesSlide3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17" r:id="rId5"/>
  </p:sldMasterIdLst>
  <p:notesMasterIdLst>
    <p:notesMasterId r:id="rId57"/>
  </p:notesMasterIdLst>
  <p:sldIdLst>
    <p:sldId id="276" r:id="rId6"/>
    <p:sldId id="290" r:id="rId7"/>
    <p:sldId id="315" r:id="rId8"/>
    <p:sldId id="316" r:id="rId9"/>
    <p:sldId id="317" r:id="rId10"/>
    <p:sldId id="320" r:id="rId11"/>
    <p:sldId id="369" r:id="rId12"/>
    <p:sldId id="318" r:id="rId13"/>
    <p:sldId id="321" r:id="rId14"/>
    <p:sldId id="322" r:id="rId15"/>
    <p:sldId id="319" r:id="rId16"/>
    <p:sldId id="324" r:id="rId17"/>
    <p:sldId id="325" r:id="rId18"/>
    <p:sldId id="327" r:id="rId19"/>
    <p:sldId id="334" r:id="rId20"/>
    <p:sldId id="335" r:id="rId21"/>
    <p:sldId id="370" r:id="rId22"/>
    <p:sldId id="336" r:id="rId23"/>
    <p:sldId id="337" r:id="rId24"/>
    <p:sldId id="338" r:id="rId25"/>
    <p:sldId id="339" r:id="rId26"/>
    <p:sldId id="340" r:id="rId27"/>
    <p:sldId id="341" r:id="rId28"/>
    <p:sldId id="343" r:id="rId29"/>
    <p:sldId id="344" r:id="rId30"/>
    <p:sldId id="346" r:id="rId31"/>
    <p:sldId id="347" r:id="rId32"/>
    <p:sldId id="372" r:id="rId33"/>
    <p:sldId id="373" r:id="rId34"/>
    <p:sldId id="374" r:id="rId35"/>
    <p:sldId id="329" r:id="rId36"/>
    <p:sldId id="348" r:id="rId37"/>
    <p:sldId id="349" r:id="rId38"/>
    <p:sldId id="350" r:id="rId39"/>
    <p:sldId id="351" r:id="rId40"/>
    <p:sldId id="352" r:id="rId41"/>
    <p:sldId id="353" r:id="rId42"/>
    <p:sldId id="333" r:id="rId43"/>
    <p:sldId id="364" r:id="rId44"/>
    <p:sldId id="365" r:id="rId45"/>
    <p:sldId id="367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3" r:id="rId55"/>
    <p:sldId id="371" r:id="rId56"/>
  </p:sldIdLst>
  <p:sldSz cx="9144000" cy="5143500" type="screen16x9"/>
  <p:notesSz cx="6858000" cy="9144000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deleştirilmiş" id="{0417AAF2-C33B-7C49-9F6A-A9D529DD8A9F}">
          <p14:sldIdLst>
            <p14:sldId id="276"/>
            <p14:sldId id="290"/>
            <p14:sldId id="315"/>
            <p14:sldId id="316"/>
            <p14:sldId id="317"/>
            <p14:sldId id="320"/>
            <p14:sldId id="369"/>
            <p14:sldId id="318"/>
            <p14:sldId id="321"/>
            <p14:sldId id="322"/>
            <p14:sldId id="319"/>
            <p14:sldId id="324"/>
            <p14:sldId id="325"/>
            <p14:sldId id="327"/>
            <p14:sldId id="334"/>
            <p14:sldId id="335"/>
            <p14:sldId id="370"/>
            <p14:sldId id="336"/>
            <p14:sldId id="337"/>
            <p14:sldId id="338"/>
            <p14:sldId id="339"/>
            <p14:sldId id="340"/>
            <p14:sldId id="341"/>
            <p14:sldId id="343"/>
            <p14:sldId id="344"/>
            <p14:sldId id="346"/>
            <p14:sldId id="347"/>
            <p14:sldId id="372"/>
            <p14:sldId id="373"/>
            <p14:sldId id="374"/>
            <p14:sldId id="329"/>
            <p14:sldId id="348"/>
            <p14:sldId id="349"/>
            <p14:sldId id="350"/>
            <p14:sldId id="351"/>
            <p14:sldId id="352"/>
            <p14:sldId id="353"/>
            <p14:sldId id="333"/>
            <p14:sldId id="364"/>
            <p14:sldId id="365"/>
            <p14:sldId id="367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3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E7B450-0D72-C10F-7AEE-FD2F20CB0574}" name="Béatrice Nguyen Duy" initials="BD" userId="S::beatrice.nguyen-duy_eun.org#ext#@eceuropaeu.onmicrosoft.com::113f1a87-d8a2-4046-83da-34cc8767fb1d" providerId="AD"/>
  <p188:author id="{F742E1D5-265C-B38A-794D-2375F256F569}" name="Silva Franco, Diana" initials="SD" userId="S::diana.silvafranco_gopacom.eu#ext#@eceuropaeu.onmicrosoft.com::51879d0b-fd16-4612-943a-207d1f286c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kova, Gabriela" initials="GC" lastIdx="1" clrIdx="0"/>
  <p:cmAuthor id="1" name="Gillebert, Margaux" initials="MX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BED"/>
    <a:srgbClr val="F4F4F5"/>
    <a:srgbClr val="F0F1F1"/>
    <a:srgbClr val="F3F3F4"/>
    <a:srgbClr val="F1F3F3"/>
    <a:srgbClr val="F8F9F9"/>
    <a:srgbClr val="F95C22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57" autoAdjust="0"/>
  </p:normalViewPr>
  <p:slideViewPr>
    <p:cSldViewPr snapToGrid="0">
      <p:cViewPr varScale="1">
        <p:scale>
          <a:sx n="164" d="100"/>
          <a:sy n="164" d="100"/>
        </p:scale>
        <p:origin x="424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gs" Target="tags/tag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AC067-5CF3-A24E-843A-9D2E71A2F94D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43509-14A4-4141-8D88-16C7592F5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4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966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tr-TR" dirty="0"/>
              <a:t>ABD hem makale sayısı hem de etki değeri açısından oldukça yüksek bir başarı göstermektedir. </a:t>
            </a:r>
          </a:p>
          <a:p>
            <a:pPr marL="228600" indent="-228600">
              <a:buAutoNum type="arabicParenR"/>
            </a:pPr>
            <a:r>
              <a:rPr lang="tr-TR" dirty="0"/>
              <a:t>Birleşik Krallık, Almanya ve Çin, ABD’ye en yakın sayıda makale çıkaran ülkeler olmakla birlikte bunların etki değerlerinin daha düşük olduğu görülmektedir. </a:t>
            </a:r>
          </a:p>
          <a:p>
            <a:pPr marL="228600" indent="-228600">
              <a:buAutoNum type="arabicParenR"/>
            </a:pPr>
            <a:r>
              <a:rPr lang="tr-TR" dirty="0"/>
              <a:t>Hong Kong, İsviçre ve Singapur’da akademi-özel sektör iş birliğinde çıkarılan makalelerin sayısı ABD’dekinden az olmasına rağmen etki değerleri daha yüksektir. </a:t>
            </a:r>
          </a:p>
          <a:p>
            <a:pPr marL="228600" indent="-228600">
              <a:buAutoNum type="arabicParenR"/>
            </a:pPr>
            <a:r>
              <a:rPr lang="tr-TR" dirty="0"/>
              <a:t>Şekildeki tüm ülkeler dikkate alındığında Türkiye’nin hem makale hem de etki değeri itibarıyla ortalamanın biraz üzerinde olduğu söylenebilir.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90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tr-TR" dirty="0"/>
              <a:t>Gelişmekte olan 7 meslek kümesi arasında görülen “Veri ve YZ” alanında istihdam artışı diğer kümelere göre daha yüksek olacaktır. </a:t>
            </a:r>
          </a:p>
          <a:p>
            <a:pPr marL="228600" indent="-228600">
              <a:buAutoNum type="arabicParenR"/>
            </a:pPr>
            <a:r>
              <a:rPr lang="tr-TR" dirty="0"/>
              <a:t>2022 yılı itibarıyla 10.000 yeni işin 123 tanesinin bu kümeden olması öngörülmektedir. </a:t>
            </a:r>
          </a:p>
          <a:p>
            <a:pPr marL="228600" indent="-228600">
              <a:buAutoNum type="arabicParenR"/>
            </a:pPr>
            <a:r>
              <a:rPr lang="tr-TR" dirty="0"/>
              <a:t>Meslek kümesi için gerekli beceri setleri incelendiğinde ise en çok ihtiyaç duyulacak beceri setinin yaklaşık %45 ile “ileri teknoloji” bilgisi olacağı değerlendirilmektedir.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452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sz="1200" dirty="0"/>
              <a:t>İzlenmekte olan YZ stratejileri, ülkelerin ekonomik güçleri ile araştırma ve girişimcilik yetkinliklerine göre farklılık göstermektedir. Bu kapsamda;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sz="1200" dirty="0"/>
              <a:t>--Ekran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255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sz="1200" dirty="0"/>
              <a:t>Güney Kore, 2017 yılından 2022 yılına kadar yaklaşık </a:t>
            </a:r>
            <a:r>
              <a:rPr lang="tr-TR" sz="1200" b="1" dirty="0"/>
              <a:t>2 milyar </a:t>
            </a:r>
            <a:r>
              <a:rPr lang="tr-TR" sz="1200" dirty="0"/>
              <a:t>ABD doları yatırım yapmayı hedefleyerek dünyanın önde gelen YZ ülkelerinden biri olmayı hedeflediğini açıklamıştır. </a:t>
            </a:r>
          </a:p>
          <a:p>
            <a:pPr marL="228600" indent="-228600">
              <a:buAutoNum type="arabicParenR"/>
            </a:pPr>
            <a:r>
              <a:rPr lang="tr-TR" sz="1200" dirty="0"/>
              <a:t>Güney Kore’nin yatırım yapacağı sektörler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tr-TR" sz="1200" dirty="0"/>
              <a:t>YZ alanındaki gelişmelere de kapı açacak olan otonom otomobiller,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tr-TR" sz="1200" dirty="0"/>
              <a:t>akıllı fabrikalar,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tr-TR" sz="1200" dirty="0" err="1"/>
              <a:t>dronlar</a:t>
            </a:r>
            <a:r>
              <a:rPr lang="tr-TR" sz="1200" dirty="0"/>
              <a:t>,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tr-TR" sz="1200" dirty="0"/>
              <a:t>akıllı altyapı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tr-TR" sz="1200" dirty="0"/>
              <a:t>ve yeşil enerjiye sahip akıllı şehirlerdir.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442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+mj-lt"/>
              <a:buAutoNum type="arabicPeriod"/>
            </a:pPr>
            <a:r>
              <a:rPr lang="tr-TR" sz="1200" dirty="0"/>
              <a:t>İsrail, YZ alanında dünyanın en iyi beş ülkesinden biri olmayı hedeflemektedir. YZ çalışmaları için yılda </a:t>
            </a:r>
            <a:r>
              <a:rPr lang="tr-TR" sz="1200" b="1" dirty="0"/>
              <a:t>500 milyon </a:t>
            </a:r>
            <a:r>
              <a:rPr lang="tr-TR" sz="1200" dirty="0"/>
              <a:t>ABD doları fon ayrılmıştır. </a:t>
            </a:r>
          </a:p>
          <a:p>
            <a:pPr marL="285750" indent="-285750">
              <a:buFont typeface="+mj-lt"/>
              <a:buAutoNum type="arabicPeriod"/>
            </a:pPr>
            <a:r>
              <a:rPr lang="tr-TR" sz="1200" dirty="0"/>
              <a:t>İsrail; makine öğrenmesi, derin öğrenme ve robotik alanında ülkede mevcut </a:t>
            </a:r>
            <a:r>
              <a:rPr lang="tr-TR" sz="1200" b="1" dirty="0"/>
              <a:t>1.400’</a:t>
            </a:r>
            <a:r>
              <a:rPr lang="tr-TR" sz="1200" dirty="0"/>
              <a:t>ün üzerinde YZ girişimi ile öne çıkmaktadır. </a:t>
            </a:r>
          </a:p>
          <a:p>
            <a:pPr marL="285750" indent="-285750">
              <a:buFont typeface="+mj-lt"/>
              <a:buAutoNum type="arabicPeriod"/>
            </a:pPr>
            <a:r>
              <a:rPr lang="tr-TR" sz="1200" dirty="0"/>
              <a:t>2018 yılında, girişimcilik ekosistemine olan yatırımların </a:t>
            </a:r>
            <a:r>
              <a:rPr lang="tr-TR" sz="1200" b="1" dirty="0"/>
              <a:t>%40’ını </a:t>
            </a:r>
            <a:r>
              <a:rPr lang="tr-TR" sz="1200" dirty="0"/>
              <a:t>YZ temelli girişimler oluşturmuştur.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378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tr-TR" sz="1200" dirty="0"/>
              <a:t>En iyi YZ yeteneklerini geliştirmek ve çekmek için YZ eğitim ve öğretim ekosistemini oluşturmayı hedefleyen Fransa, 2022 yılının sonuna kadar </a:t>
            </a:r>
            <a:r>
              <a:rPr lang="tr-TR" sz="1200" dirty="0" err="1"/>
              <a:t>YZ’nin</a:t>
            </a:r>
            <a:r>
              <a:rPr lang="tr-TR" sz="1200" dirty="0"/>
              <a:t> gelişimine </a:t>
            </a:r>
            <a:r>
              <a:rPr lang="tr-TR" sz="1200" b="1" dirty="0"/>
              <a:t>1,5 milyar </a:t>
            </a:r>
            <a:r>
              <a:rPr lang="tr-TR" sz="1200" dirty="0"/>
              <a:t>avro fon ayıracağını açıklamıştır. </a:t>
            </a:r>
          </a:p>
          <a:p>
            <a:pPr marL="228600" indent="-228600">
              <a:buFont typeface="+mj-lt"/>
              <a:buAutoNum type="arabicPeriod"/>
            </a:pPr>
            <a:r>
              <a:rPr lang="tr-TR" dirty="0"/>
              <a:t>Fransa, yenilik rotasını, saha testlerinde kullanılmak üzere kaynak sunacak olan "yenilikçi düzenleme deney alanları" ile belirlemeye çalışmaktadır. </a:t>
            </a:r>
          </a:p>
          <a:p>
            <a:pPr marL="228600" indent="-228600">
              <a:buFont typeface="+mj-lt"/>
              <a:buAutoNum type="arabicPeriod"/>
            </a:pPr>
            <a:r>
              <a:rPr lang="tr-TR" dirty="0"/>
              <a:t>Ülkedeki YZ araştırma enstitülerinin özel olarak tasarlanmış ve araştırmacılara yönelik süper bilgisayarlarla teçhiz edilmesi öngörülmektedir.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290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Özel sektörle “Yapay Zekâ Stratejisi Anlaşması” yapan Birleşik Krallık, 2025 yılına kadar özel sektör katkısı dâhil toplam </a:t>
            </a:r>
            <a:r>
              <a:rPr lang="tr-TR" sz="1200" b="1" dirty="0"/>
              <a:t>1,5 milyar </a:t>
            </a:r>
            <a:r>
              <a:rPr lang="tr-TR" sz="1200" dirty="0"/>
              <a:t>ABD doları yatırım yapmayı,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2027 yılına kadar toplam AR-GE yatırımını GSYH’nin </a:t>
            </a:r>
            <a:r>
              <a:rPr lang="tr-TR" sz="1200" b="1" dirty="0"/>
              <a:t>%2,4</a:t>
            </a:r>
            <a:r>
              <a:rPr lang="tr-TR" sz="1200" dirty="0"/>
              <a:t>’üne çıkarmayı hedeflemektedir.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93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Almanya, Avrupa’yı YZ alanında lider bir merkez yaparak Almanya’nın rekabet gücünü gelecekte de korumak için 2025 yılına kadar </a:t>
            </a:r>
            <a:r>
              <a:rPr lang="tr-TR" sz="1200" b="1" dirty="0"/>
              <a:t>3 milyar </a:t>
            </a:r>
            <a:r>
              <a:rPr lang="tr-TR" sz="1200" dirty="0"/>
              <a:t>avroluk bir bütçe ayırmıştır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41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tr-TR" sz="1200" dirty="0"/>
              <a:t>--Ekran </a:t>
            </a:r>
          </a:p>
          <a:p>
            <a:pPr marL="228600" indent="-228600">
              <a:buAutoNum type="arabicParenR"/>
            </a:pPr>
            <a:r>
              <a:rPr lang="tr-TR" sz="1200" dirty="0"/>
              <a:t>Akademik girişimcilik;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200" dirty="0"/>
              <a:t>IIT Bombay,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200" dirty="0"/>
              <a:t>IIT </a:t>
            </a:r>
            <a:r>
              <a:rPr lang="tr-TR" sz="1200" dirty="0" err="1"/>
              <a:t>Madras</a:t>
            </a:r>
            <a:r>
              <a:rPr lang="tr-TR" sz="1200" dirty="0"/>
              <a:t> ve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200" dirty="0"/>
              <a:t>IIM </a:t>
            </a:r>
            <a:r>
              <a:rPr lang="tr-TR" sz="1200" dirty="0" err="1"/>
              <a:t>Ahmedabad</a:t>
            </a:r>
            <a:r>
              <a:rPr lang="tr-TR" sz="1200" dirty="0"/>
              <a:t> gibi kurumlarda özel e-hücrelerin geliştirilmesi gibi mekanizmalarla ele alınmaktadır.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9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sz="1200" dirty="0"/>
              <a:t>Oxford </a:t>
            </a:r>
            <a:r>
              <a:rPr lang="tr-TR" sz="1200" dirty="0" err="1"/>
              <a:t>Insights</a:t>
            </a:r>
            <a:r>
              <a:rPr lang="tr-TR" sz="1200" dirty="0"/>
              <a:t> ve </a:t>
            </a:r>
            <a:r>
              <a:rPr lang="tr-TR" sz="1200" dirty="0" err="1"/>
              <a:t>IDRC’nin</a:t>
            </a:r>
            <a:r>
              <a:rPr lang="tr-TR" sz="1200" dirty="0"/>
              <a:t> hazırlamış olduğu Kamu Yönetimi YZ Hazır Olma Endeksi 2020 Raporu'nda, ülkelerin kamu hizmetlerinde </a:t>
            </a:r>
            <a:r>
              <a:rPr lang="tr-TR" sz="1200" dirty="0" err="1"/>
              <a:t>YZ’yi</a:t>
            </a:r>
            <a:r>
              <a:rPr lang="tr-TR" sz="1200" dirty="0"/>
              <a:t> kullanmak için hazırlıklı olma durumu ölçülmüştür.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sz="1200" dirty="0"/>
              <a:t>Eksenler altında 10 alt göstergeden oluşan bir analizin yapıldığı çalışmada, ülkemiz </a:t>
            </a:r>
            <a:r>
              <a:rPr lang="tr-TR" sz="1200" b="1" dirty="0"/>
              <a:t>172</a:t>
            </a:r>
            <a:r>
              <a:rPr lang="tr-TR" sz="1200" dirty="0"/>
              <a:t> </a:t>
            </a:r>
            <a:r>
              <a:rPr lang="tr-TR" sz="1200" b="1" dirty="0"/>
              <a:t>ülke</a:t>
            </a:r>
            <a:r>
              <a:rPr lang="tr-TR" sz="1200" dirty="0"/>
              <a:t> içerisinde </a:t>
            </a:r>
            <a:r>
              <a:rPr lang="tr-TR" sz="1200" b="1" dirty="0"/>
              <a:t>67’nci</a:t>
            </a:r>
            <a:r>
              <a:rPr lang="tr-TR" sz="1200" dirty="0"/>
              <a:t> sırada yer almaktadır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5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tr-TR" dirty="0"/>
              <a:t>21’inci yüzyılın ilk çeyreği; dijital veri ve algoritmalar ile dönüşen toplumsal, ekonomik ve siyasi yapıların analog döneme ait kavramlar ile olan uyumsuzluklarının gün yüzüne çıktığı bir dönem olmaktadır. </a:t>
            </a:r>
          </a:p>
          <a:p>
            <a:pPr marL="228600" indent="-228600">
              <a:buAutoNum type="arabicParenR"/>
            </a:pPr>
            <a:endParaRPr lang="tr-TR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lang="tr-TR" dirty="0"/>
              <a:t>Hızla gelişen yapay zekâ destekli sistemlerin üretim süreçleri, meslekler, gündelik yaşam ve kurumsal yapılar üzerindeki köklü dönüştürücü etkisi insanoğlunu yeni bir çağın eşiğine getirmiştir.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endParaRPr lang="tr-TR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lang="tr-TR" dirty="0"/>
              <a:t>--Ekran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119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Bir diğer çalışma da </a:t>
            </a:r>
            <a:r>
              <a:rPr lang="tr-TR" dirty="0" err="1"/>
              <a:t>Tortoise</a:t>
            </a:r>
            <a:r>
              <a:rPr lang="tr-TR" dirty="0"/>
              <a:t> Media tarafından hazırlanan 2019 Küresel YZ Endeksi’dir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Yedi alt göstergeden oluşan bir analizin yapıldığı çalışmaya göre ülkemiz 54 ülke içerisinde 41’inci sırada yer almaktadır.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Alt göstergelere göre incelendiğinde ise ülkemizin “altyapı”, “ticari kuruluşlar” ve “geliştirme” başlıklarında daha iyi performans sergilediği görülmektedir.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04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Türkiye menşeli uluslararası endeksli toplam yayın sayısı, 2009-2018 yılları arasında 9.409’dur.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Türkiye YZ alanındaki yayın sayısına göre dünya sıralamasında 16’ncı sıradadır.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Ancak, bu yayınlar endüstriyel uygulamalara yeteri kadar patent ve ürün olarak yansımamaktadır. 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904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1) </a:t>
            </a:r>
            <a:r>
              <a:rPr lang="tr-TR" dirty="0">
                <a:solidFill>
                  <a:schemeClr val="tx2">
                    <a:lumMod val="95000"/>
                    <a:lumOff val="5000"/>
                  </a:schemeClr>
                </a:solidFill>
              </a:rPr>
              <a:t>Yayınların kalitesi ve görünürlüğüne ilişkin önemli bir ölçüt olan Q1 ve Q2 dergilerde yayımlanma oranına göre ülkemiz dünya ortalamasına yakın bir performans göstermektedir.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966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Akademik çalışmalardaki uluslararası iş birliklerinin sıralamasına bakıldığında, </a:t>
            </a:r>
          </a:p>
          <a:p>
            <a:r>
              <a:rPr lang="tr-TR" dirty="0"/>
              <a:t>Türkiye’nin 2009-2018 yılları arasında diğer ülkelerdeki akademisyenlerle ortak şekilde çıkarılan toplam 1.922 yayın ile dünya sıralamasında 25’inci sırada yer aldığı görülmektedir.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765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Ülkemiz;  YZ alanına yönelik yayınlarda en fazla iş birliğini ABD ve Avrupa Birliği ülkeleri ile yapmaktadır.</a:t>
            </a:r>
          </a:p>
          <a:p>
            <a:r>
              <a:rPr lang="tr-TR" dirty="0"/>
              <a:t> Türkiye ve Avrupa Birliği üyesi ülkelerin YZ alanlarında yapılan iş birliklerinde ise Almanya öne çıkmaktadır.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42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tr-TR" dirty="0"/>
              <a:t>UYZS; ekranda gördüğümüz vizyon çerçevesinde belirlenen stratejik öncelikler doğrultusunda kurgulanmıştır. </a:t>
            </a:r>
          </a:p>
          <a:p>
            <a:pPr marL="228600" indent="-228600">
              <a:buAutoNum type="arabicParenR"/>
            </a:pPr>
            <a:r>
              <a:rPr lang="tr-TR" dirty="0"/>
              <a:t>--Ekran</a:t>
            </a:r>
          </a:p>
          <a:p>
            <a:pPr marL="228600" indent="-228600">
              <a:buAutoNum type="arabicParenR"/>
            </a:pPr>
            <a:r>
              <a:rPr lang="tr-TR" dirty="0"/>
              <a:t>Strateji, söz konusu öncelikler doğrultusunda tanımlanan amaçlar ile bu amaçlara ulaşmak için hayata geçirilmesi öngörülen üst seviye tedbirleri ve tedbirlerin uygulanmasıyla gerçekleşmesi beklenen hedefleri tanımlamaktadır.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616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tr-TR" dirty="0"/>
              <a:t>Bu stratejik öncelikler kapsamında </a:t>
            </a:r>
            <a:r>
              <a:rPr lang="tr-TR" b="1" dirty="0"/>
              <a:t>24</a:t>
            </a:r>
            <a:r>
              <a:rPr lang="tr-TR" dirty="0"/>
              <a:t> amaç ve </a:t>
            </a:r>
            <a:r>
              <a:rPr lang="tr-TR" b="1" dirty="0"/>
              <a:t>119</a:t>
            </a:r>
            <a:r>
              <a:rPr lang="tr-TR" dirty="0"/>
              <a:t> tedbir belirlenmiştir. </a:t>
            </a:r>
          </a:p>
          <a:p>
            <a:pPr marL="228600" indent="-228600">
              <a:buAutoNum type="arabicParenR"/>
            </a:pPr>
            <a:r>
              <a:rPr lang="tr-TR" dirty="0"/>
              <a:t>Bu amaçlar ve tedbirler, uygulayıcı kurumların detaylarını belirleyeceği eylemlerin çerçevesini çizmektedir.</a:t>
            </a:r>
          </a:p>
          <a:p>
            <a:pPr marL="228600" indent="-228600">
              <a:buAutoNum type="arabicParenR"/>
            </a:pPr>
            <a:r>
              <a:rPr lang="tr-TR" dirty="0" err="1"/>
              <a:t>UYZS’nin</a:t>
            </a:r>
            <a:r>
              <a:rPr lang="tr-TR" dirty="0"/>
              <a:t> öncelikleri ile bu kapsamda belirlenen amaçlar ve tedbirler, ülkemizin “Dijital Türkiye” vizyonu ve “Millî Teknoloji Hamlesi” ile uyumlu olacak şekilde kurgulanmıştır.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488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Stratejik Öncelik 1 kapsamında belirlenen hedefler: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YZ alanında istihdam 50.000 kişiye çıkarılacaktır.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Kamu kurum ve kuruluşlarında YZ uzmanı istihdamı 1.000 kişiye çıkarılacaktır.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YZ alanında lisansüstü düzeyde mezun sayısı 10.000 kişiye çıkarılacaktır.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YZ alanında çalışan akademisyen sayısı 5.000'e çıkarılacaktır.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YZ alanında sosyal ve teknik alanlarda yürütülen lisansüstü tez sayısının en az 1.000 olması sağlanacaktır.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999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Stratejik Öncelik 2 kapsamında belirlenen hedefler: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YZ AR-GE harcamalarının toplam AR-GE harcamalarına oranının en az %15 olması sağlanacaktır.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YZ alanında girişim sayısı 1.000'e çıkarılacaktır.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Geliştirilen YZ çözümlerinin kamu alımlarında </a:t>
            </a:r>
            <a:r>
              <a:rPr lang="tr-TR" dirty="0" err="1"/>
              <a:t>önceliklendirilerek</a:t>
            </a:r>
            <a:r>
              <a:rPr lang="tr-TR" dirty="0"/>
              <a:t> ticarileştirilmeleri desteklenecektir.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Kamu kurum ve şirketlerinden YZ teknolojileri alanında faaliyet gösteren en az 5 filiz işletme (</a:t>
            </a:r>
            <a:r>
              <a:rPr lang="tr-TR" dirty="0" err="1"/>
              <a:t>spin-off</a:t>
            </a:r>
            <a:r>
              <a:rPr lang="tr-TR" dirty="0"/>
              <a:t>) çıkarılacaktır.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Doğal dil işleme alanında en az 1 küresel girişim çıkarılacaktır.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Görüntü işleme başta olmak üzere YZ teknolojisi alanında en az 10 rekabet öncesi iş birliği projesi başlatılacaktır.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375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Stratejik Öncelik 3 kapsamında belirlenen hedefler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Ortaklaştırılmış yüksek başarımlı hesaplama altyapılarına erişim sağlayan kamu kurumu ve işletme sayısının en az 200 olması sağlanacaktır.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Kamu Veri Alanı’na en az 50 kurum dâhil edilecektir.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Veri paylaşımına yönelik en az 10 </a:t>
            </a:r>
            <a:r>
              <a:rPr lang="tr-TR" dirty="0" err="1"/>
              <a:t>sektörel</a:t>
            </a:r>
            <a:r>
              <a:rPr lang="tr-TR" dirty="0"/>
              <a:t> bulut platformu kurulacaktır.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Türkiye Açık Kaynak Platformu kapsamında tekil YZ proje geliştirici sayısı en az 1.000’e çıkarılacaktır.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Açık Veri Portali üzerinden en az 1.000 açık veri kümesi paylaşılacaktır.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5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5383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Stratejik Öncelik 4 kapsamında belirlenen hedefler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 Düzenleme deney alanından en az 20 girişimin faydalanması sağlanacaktır.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 YZ alanında en az 10 </a:t>
            </a:r>
            <a:r>
              <a:rPr lang="tr-TR" dirty="0" err="1"/>
              <a:t>sosyo</a:t>
            </a:r>
            <a:r>
              <a:rPr lang="tr-TR" dirty="0"/>
              <a:t>-teknik araştırma projesi yürütülecektir.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 YZ alanında her yıl, beyin göçü ve tersine beyin göçü araştırmaları yayımlanacaktır.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 YZ alanında her yıl, eğitim iş gücü araştırmaları yayımlanacaktır.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 Tanıtım ve bilgilendirme amaçlı farklı platformlarda paylaşılan dijital içeriklerden her yıl 1 milyon kişinin faydalanması sağlanacaktır.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138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Stratejik Öncelik 5 kapsamında belirlenen hedefler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YZ alanında en az 100 sınır ötesi çağrılı projeye katılım sağlanacaktır.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Güvenilir ve Sorumlu YZ alanında en az 2 Türkiye odaklı uluslararası rapor çalışmasının yürütülmesi sağlanacaktır.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YZ alanında en az 10 uluslararası yarışma ve proje çağrısı açılacaktır.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8153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Stratejik Öncelik 6 kapsamında belirlenen hedefler: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 Merkezî ve yerel yönetim kamu kurum ve kuruluşlarında YZ alanında istihdam 1.000 kişiye çıkarılacaktır.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Kamu YZ </a:t>
            </a:r>
            <a:r>
              <a:rPr lang="tr-TR" dirty="0" err="1"/>
              <a:t>Ekosistemi’nde</a:t>
            </a:r>
            <a:r>
              <a:rPr lang="tr-TR" dirty="0"/>
              <a:t> en az 40 proje geliştirilmesi sağlanacaktır.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 err="1"/>
              <a:t>Sektörel</a:t>
            </a:r>
            <a:r>
              <a:rPr lang="tr-TR" dirty="0"/>
              <a:t> Birlikte Geliştirme Laboratuvarları’nda en az 100 proje geliştirilmesi sağlanacaktır.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Servis Olarak Kamu YZ Platformu kullanıcısı kurum ve kuruluş sayısının en az 100 olması sağlanacaktır.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YZ alanında en az 20 tematik ve ödüllü yarışma düzenlenecektir.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YZ olgunluk modeli ve proje yönetim rehberlerinin en az 150 kurum ve kuruluşta uygulanması sağlanacaktır.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Merkezî ve yerel yönetimlerde en az 50.000 çalışanın farkındalık eğitimini tamamlaması sağlanacaktır.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Akıllı şehir uygulamaları kapsamında en az 250 belediyenin YZ teknolojilerini aktif kullanması sağlanacaktır.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Güvenilir YZ Damgası alan en az 100 YZ uygulaması çıkması sağlanacaktır.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Yenilik ve Dijital Dönüşüm Merkezlerinde yürütülen uygulamalı eğitim ve farkındalık çalışmalarından en az 350.000 kişinin yararlanması sağlanacaktır.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8747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Stratejik öncelikler kapsamında </a:t>
            </a:r>
            <a:r>
              <a:rPr lang="tr-TR" b="1" dirty="0"/>
              <a:t>24</a:t>
            </a:r>
            <a:r>
              <a:rPr lang="tr-TR" dirty="0"/>
              <a:t> amaç ve </a:t>
            </a:r>
            <a:r>
              <a:rPr lang="tr-TR" b="1" dirty="0"/>
              <a:t>119</a:t>
            </a:r>
            <a:r>
              <a:rPr lang="tr-TR" dirty="0"/>
              <a:t> tedbir belirlendiğini ifade etmiştim. </a:t>
            </a:r>
          </a:p>
          <a:p>
            <a:r>
              <a:rPr lang="tr-TR" dirty="0"/>
              <a:t>Stratejik Öncelik1 ‘in amaçlarından 4 e ilişkin tedbirler ekrandadır. </a:t>
            </a:r>
          </a:p>
          <a:p>
            <a:r>
              <a:rPr lang="tr-TR" dirty="0"/>
              <a:t>Kırmızı renkte vurguladığımız 5. tedbir Genel Müdürlüğümüz tarafından hazırlanan ve hazırlanması gereken içeriklerin temelini oluşturmaktadır.</a:t>
            </a:r>
          </a:p>
          <a:p>
            <a:r>
              <a:rPr lang="tr-TR" dirty="0"/>
              <a:t>Kısaca UYZS – T. 1-4-5 olarak isimlendirilen bu tedbir kapsamında  dijital içerikler üretilmiş ve üretilmeye devam etmektedir.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203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Günümüzde, hızla gelişen bilgi ve iletişim teknolojilerinin sunduğu imkânlar ve değişen toplumsal ihtiyaçlar doğrultusunda,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dirty="0"/>
              <a:t>insan,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dirty="0"/>
              <a:t>iş süreçleri ve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dirty="0"/>
              <a:t>teknoloji unsurlarını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/>
              <a:t>bir araya getiren bütüncül bir dönüşüme ihtiyaç duyulmaktadır.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--Ekran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750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tr-TR" dirty="0"/>
              <a:t>Yeni bir ekonomik model ve yaşam şeklini de beraberinde getiren bu dönüşümün merkezinde </a:t>
            </a:r>
            <a:r>
              <a:rPr lang="tr-TR" b="1" dirty="0"/>
              <a:t>veri</a:t>
            </a:r>
            <a:r>
              <a:rPr lang="tr-TR" dirty="0"/>
              <a:t> yer almaktadır. </a:t>
            </a:r>
          </a:p>
          <a:p>
            <a:pPr marL="228600" indent="-228600">
              <a:buAutoNum type="arabicParenR"/>
            </a:pPr>
            <a:r>
              <a:rPr lang="tr-TR" dirty="0"/>
              <a:t>Veriye dayalı dijital bir ekonomiden bahsedebilmek için, öncelikle alt yapının çağın gereklerine uygun bir şekilde </a:t>
            </a:r>
            <a:r>
              <a:rPr lang="tr-TR" b="1" dirty="0"/>
              <a:t>yapılandırılmasına</a:t>
            </a:r>
            <a:r>
              <a:rPr lang="tr-TR" dirty="0"/>
              <a:t> ve teknolojiye erişim imkânlarının toplum geneline </a:t>
            </a:r>
            <a:r>
              <a:rPr lang="tr-TR" b="1" dirty="0"/>
              <a:t>yaygınlaştırılmasına</a:t>
            </a:r>
            <a:r>
              <a:rPr lang="tr-TR" dirty="0"/>
              <a:t> ihtiyaç duyulmaktadır.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Ülkemizin gelişmişlik düzeyinde büyük sıçramalara vesile olabilecek fırsatları da beraberinde getiren dijital dönüşüm sürecinin, </a:t>
            </a:r>
            <a:r>
              <a:rPr lang="tr-TR" b="1" dirty="0"/>
              <a:t>bize özgü değerlerle harmanlanması </a:t>
            </a:r>
            <a:r>
              <a:rPr lang="tr-TR" dirty="0"/>
              <a:t>ve sadece ülkemiz insanına değil </a:t>
            </a:r>
            <a:r>
              <a:rPr lang="tr-TR" b="1" dirty="0"/>
              <a:t>tüm insanlığa faydalı </a:t>
            </a:r>
            <a:r>
              <a:rPr lang="tr-TR" dirty="0"/>
              <a:t>olacak yenilikçi teknolojiler ile hayat bulması yolunda çalışmalar yapılmaktadır.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--Ekran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tr-TR" dirty="0"/>
          </a:p>
          <a:p>
            <a:pPr marL="228600" indent="-228600">
              <a:buAutoNum type="arabicParenR"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3816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chemeClr val="bg2"/>
                </a:solidFill>
              </a:rPr>
              <a:t>Genel Müdürlüğümüz Tarafından Hazırlanan Çevrimiçi Eğitimler   8 başlık altında toplanabilir.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5561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tr-TR" dirty="0"/>
              <a:t>Bugün sizlere ÖBA da yayınlanan ve yayınlanacak olan içeriklerimizin UYZS kapsamındaki konumu ve dayandırıldığı tedbir  hakkında bilgi vermeye  çalıştım.  </a:t>
            </a:r>
          </a:p>
          <a:p>
            <a:pPr marL="228600" indent="-228600">
              <a:buFont typeface="+mj-lt"/>
              <a:buAutoNum type="arabicPeriod"/>
            </a:pPr>
            <a:r>
              <a:rPr lang="tr-TR" dirty="0"/>
              <a:t>Tüm kurumlar bu strateji kapsamında kendilerine verilen görevleri yapmaya çalışmaktadırlar. </a:t>
            </a:r>
          </a:p>
          <a:p>
            <a:pPr marL="228600" indent="-228600">
              <a:buFont typeface="+mj-lt"/>
              <a:buAutoNum type="arabicPeriod"/>
            </a:pPr>
            <a:r>
              <a:rPr lang="tr-TR" dirty="0"/>
              <a:t>Bu kapsamda yapılan çalışmaların ülkemiz, milletimizi ve  tüm insanlık için faydalı olmasını dilerim. </a:t>
            </a:r>
          </a:p>
          <a:p>
            <a:pPr marL="228600" indent="-228600">
              <a:buFont typeface="+mj-lt"/>
              <a:buAutoNum type="arabicPeriod"/>
            </a:pPr>
            <a:r>
              <a:rPr lang="tr-TR" dirty="0"/>
              <a:t>Katılımlarınız için hepinize teşekkür ederim.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3820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86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tr-TR" dirty="0"/>
              <a:t>Her ne kadar mevcut verinin büyük kısmını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tr-TR" dirty="0"/>
              <a:t>eğlence/kişisel </a:t>
            </a:r>
            <a:r>
              <a:rPr lang="tr-TR" b="1" dirty="0"/>
              <a:t>(%45) </a:t>
            </a:r>
            <a:r>
              <a:rPr lang="tr-TR" dirty="0"/>
              <a:t>ve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tr-TR" dirty="0"/>
              <a:t> eğlence dışı/kamusal görseller </a:t>
            </a:r>
            <a:r>
              <a:rPr lang="tr-TR" b="1" dirty="0"/>
              <a:t>(%35) </a:t>
            </a:r>
            <a:r>
              <a:rPr lang="tr-TR" dirty="0"/>
              <a:t>oluşturuyor olsa da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tr-TR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tr-TR" dirty="0"/>
              <a:t>ekonomide dijital dönüşümün sonucu olarak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tr-TR" dirty="0"/>
              <a:t>üretkenlik/gömülü sistem verilerinin </a:t>
            </a:r>
            <a:r>
              <a:rPr lang="tr-TR" b="1" dirty="0"/>
              <a:t>(%15) </a:t>
            </a:r>
            <a:r>
              <a:rPr lang="tr-TR" dirty="0"/>
              <a:t>5 yılda hızla artacağı ve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tr-TR" dirty="0"/>
              <a:t> toplam veri hacminin </a:t>
            </a:r>
            <a:r>
              <a:rPr lang="tr-TR" sz="1400" b="1" dirty="0"/>
              <a:t>%30’una </a:t>
            </a:r>
            <a:r>
              <a:rPr lang="tr-TR" dirty="0"/>
              <a:t>ulaşacağı öngörülmektedir.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tr-TR" dirty="0"/>
          </a:p>
          <a:p>
            <a:pPr marL="228600" indent="-228600">
              <a:buAutoNum type="arabicParenR"/>
            </a:pPr>
            <a:r>
              <a:rPr lang="tr-TR" dirty="0"/>
              <a:t>Veri hacmindeki bu artışın ve değişimin, YZ ürün ve hizmetlerine olan talepte de benzer bir eğilimi sürüklemesi beklenmelidir.</a:t>
            </a:r>
          </a:p>
          <a:p>
            <a:pPr marL="228600" indent="-228600">
              <a:buAutoNum type="arabicParenR"/>
            </a:pPr>
            <a:r>
              <a:rPr lang="tr-TR" dirty="0"/>
              <a:t>--Ekran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14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tr-TR" dirty="0"/>
              <a:t>--Ekran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dirty="0"/>
              <a:t>Donanım,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dirty="0"/>
              <a:t>yazılım ve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dirty="0"/>
              <a:t> hizmetlerden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oluşan harcamalar içerisinde en büyük payı </a:t>
            </a:r>
            <a:r>
              <a:rPr lang="tr-TR" b="1" dirty="0"/>
              <a:t>yazılım</a:t>
            </a:r>
            <a:r>
              <a:rPr lang="tr-TR" dirty="0"/>
              <a:t> almakta olup bu alanda önümüzdeki 5 yılda </a:t>
            </a:r>
            <a:r>
              <a:rPr lang="tr-TR" b="1" dirty="0"/>
              <a:t>%22,5 </a:t>
            </a:r>
            <a:r>
              <a:rPr lang="tr-TR" dirty="0"/>
              <a:t>yıllık büyüme beklenmektedir.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5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1) Ön plana çıkan kullanım alanlarının başında</a:t>
            </a:r>
          </a:p>
          <a:p>
            <a:pPr marL="285750" indent="-285750">
              <a:buClr>
                <a:srgbClr val="F95C22"/>
              </a:buClr>
              <a:buFont typeface="Wingdings" panose="05000000000000000000" pitchFamily="2" charset="2"/>
              <a:buChar char="Ø"/>
            </a:pPr>
            <a:r>
              <a:rPr lang="tr-TR" dirty="0"/>
              <a:t>müşteri hizmetleri, </a:t>
            </a:r>
          </a:p>
          <a:p>
            <a:pPr marL="285750" indent="-285750">
              <a:buClr>
                <a:srgbClr val="F95C22"/>
              </a:buClr>
              <a:buFont typeface="Wingdings" panose="05000000000000000000" pitchFamily="2" charset="2"/>
              <a:buChar char="Ø"/>
            </a:pPr>
            <a:r>
              <a:rPr lang="tr-TR" dirty="0"/>
              <a:t>satış süreçleri, </a:t>
            </a:r>
          </a:p>
          <a:p>
            <a:pPr marL="285750" indent="-285750">
              <a:buClr>
                <a:srgbClr val="F95C22"/>
              </a:buClr>
              <a:buFont typeface="Wingdings" panose="05000000000000000000" pitchFamily="2" charset="2"/>
              <a:buChar char="Ø"/>
            </a:pPr>
            <a:r>
              <a:rPr lang="tr-TR" dirty="0"/>
              <a:t>siber güvenlik tehdit algılama ve </a:t>
            </a:r>
          </a:p>
          <a:p>
            <a:pPr marL="285750" indent="-285750">
              <a:buClr>
                <a:srgbClr val="F95C22"/>
              </a:buClr>
              <a:buFont typeface="Wingdings" panose="05000000000000000000" pitchFamily="2" charset="2"/>
              <a:buChar char="Ø"/>
            </a:pPr>
            <a:r>
              <a:rPr lang="tr-TR" dirty="0"/>
              <a:t>sahtecilik analizi </a:t>
            </a:r>
          </a:p>
          <a:p>
            <a:pPr>
              <a:buClr>
                <a:srgbClr val="F95C22"/>
              </a:buClr>
            </a:pPr>
            <a:r>
              <a:rPr lang="tr-TR" dirty="0"/>
              <a:t>uygulamaları gelmektedir. </a:t>
            </a:r>
          </a:p>
          <a:p>
            <a:pPr marL="0" indent="0">
              <a:buNone/>
            </a:pPr>
            <a:r>
              <a:rPr lang="tr-TR" dirty="0"/>
              <a:t>2) --Ekran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52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2025 yılına kadar;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dirty="0"/>
              <a:t>bilgisayarlı görme,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dirty="0"/>
              <a:t>sesli asistan,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dirty="0"/>
              <a:t>doğal dil işleme ve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dirty="0"/>
              <a:t>artırılmış gerçeklik ile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err="1"/>
              <a:t>YZ’nin</a:t>
            </a:r>
            <a:r>
              <a:rPr lang="tr-TR" dirty="0"/>
              <a:t> </a:t>
            </a:r>
            <a:r>
              <a:rPr lang="tr-TR" b="1" dirty="0"/>
              <a:t>kullanıcı </a:t>
            </a:r>
            <a:r>
              <a:rPr lang="tr-TR" b="1" dirty="0" err="1"/>
              <a:t>arayüzlerinin</a:t>
            </a:r>
            <a:r>
              <a:rPr lang="tr-TR" b="1" dirty="0"/>
              <a:t> çoğunda </a:t>
            </a:r>
            <a:r>
              <a:rPr lang="tr-TR" dirty="0"/>
              <a:t>uygulama alanı bulması öngörülmektedir.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Ayrıca, </a:t>
            </a:r>
            <a:r>
              <a:rPr lang="tr-TR" b="1" dirty="0"/>
              <a:t>mevcut yazılımlara </a:t>
            </a:r>
            <a:r>
              <a:rPr lang="tr-TR" dirty="0"/>
              <a:t>YZ işlevlerinin eklenmesi de genel bir eğilimdir.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Yenilikçi ve YZ temelli oluşturulan uygulamaların büyüme oranının yaklaşık %10 olacağı öngörülmektedir.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--Ekran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30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tr-TR" dirty="0"/>
              <a:t>--Ekran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Öngörülen katkının, </a:t>
            </a:r>
            <a:r>
              <a:rPr lang="tr-TR" b="1" dirty="0"/>
              <a:t>süreçlerin otomasyonu ve iyileştirilmiş iş gücü yardımıyla </a:t>
            </a:r>
            <a:r>
              <a:rPr lang="tr-TR" dirty="0"/>
              <a:t>sağlanacak olan </a:t>
            </a:r>
            <a:r>
              <a:rPr lang="tr-TR" b="1" dirty="0"/>
              <a:t>üretkenlik artışı ile tüketici beklentileri doğrultusunda kişiselleştirme ve ürün zenginleştirmeleri </a:t>
            </a:r>
            <a:r>
              <a:rPr lang="tr-TR" dirty="0"/>
              <a:t>sayesinde olacağı değerlendirilmektedir. </a:t>
            </a:r>
          </a:p>
          <a:p>
            <a:pPr marL="228600" indent="-228600">
              <a:buAutoNum type="arabicParenR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64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--Ekran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r-TR" dirty="0"/>
              <a:t>YZ teknolojilerinin sadece belirli sektörleri ve iş yapma şekillerini değil, tüm ekonomiyi derinden etkilemesi öngörülmektedir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3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678DB-A95E-E64C-A55C-0DA7B7780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F568B3-E36D-DE49-A7B4-C6041765ED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6176" y="114190"/>
            <a:ext cx="2807972" cy="873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21978-E3DB-2D41-9A60-92437AA381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6988444" cy="49480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6EACED-8D00-F043-BFB8-32B4DD5289CF}"/>
              </a:ext>
            </a:extLst>
          </p:cNvPr>
          <p:cNvSpPr/>
          <p:nvPr userDrawn="1"/>
        </p:nvSpPr>
        <p:spPr>
          <a:xfrm>
            <a:off x="6338352" y="712922"/>
            <a:ext cx="2346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i="0" spc="300" dirty="0">
                <a:solidFill>
                  <a:srgbClr val="FE6824"/>
                </a:solidFill>
                <a:effectLst/>
                <a:latin typeface="PT Sans" panose="020B0503020203020204" pitchFamily="34" charset="-94"/>
              </a:rPr>
              <a:t>7-22 Ekim 2023</a:t>
            </a:r>
            <a:endParaRPr lang="en-BE" sz="1400" b="1" cap="all" spc="300" dirty="0">
              <a:solidFill>
                <a:srgbClr val="FB5C22"/>
              </a:solidFill>
              <a:latin typeface="EC Square Sans Cond Pro Medium" panose="020B06060000000200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125" y="793968"/>
            <a:ext cx="6387419" cy="3662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82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51720" y="1308200"/>
            <a:ext cx="6406480" cy="3394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1E221-5E18-6E4B-9B6D-966A78E2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697532"/>
            <a:ext cx="6406480" cy="61066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73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51720" y="1308200"/>
            <a:ext cx="6406480" cy="3394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1E221-5E18-6E4B-9B6D-966A78E2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697532"/>
            <a:ext cx="6406480" cy="61066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07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125" y="793968"/>
            <a:ext cx="6387419" cy="3662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36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46ECDF-8596-E44C-AE14-BF2AE1C154E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440738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26E753-95A5-FD4E-87A2-37BF5FD22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5927"/>
          <a:stretch/>
        </p:blipFill>
        <p:spPr>
          <a:xfrm>
            <a:off x="-1" y="1"/>
            <a:ext cx="3526273" cy="265399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780866" y="1480172"/>
            <a:ext cx="6494826" cy="3038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DE2EB7-988D-7C48-9124-7B583E7FE09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6421666" y="3216012"/>
            <a:ext cx="2722333" cy="19274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36BEF7-1C47-1E44-A5E7-977565C5554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6200000">
            <a:off x="-775071" y="2683351"/>
            <a:ext cx="2795671" cy="8695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8426F36-4EFA-DA45-A392-446E108A5929}"/>
              </a:ext>
            </a:extLst>
          </p:cNvPr>
          <p:cNvSpPr/>
          <p:nvPr userDrawn="1"/>
        </p:nvSpPr>
        <p:spPr>
          <a:xfrm rot="16200000">
            <a:off x="-215745" y="3008598"/>
            <a:ext cx="2319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i="0" spc="300" dirty="0">
                <a:solidFill>
                  <a:srgbClr val="FE6824"/>
                </a:solidFill>
                <a:effectLst/>
                <a:latin typeface="PT Sans" panose="020B0503020203020204" pitchFamily="34" charset="-94"/>
              </a:rPr>
              <a:t>7-22 Ekim 2023</a:t>
            </a:r>
            <a:endParaRPr lang="en-BE" sz="1400" b="1" cap="all" spc="300" dirty="0">
              <a:solidFill>
                <a:srgbClr val="FB5C22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381E81BC-ADE2-4247-B653-B74FD47E87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80866" y="855392"/>
            <a:ext cx="6494826" cy="621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230080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16" r:id="rId3"/>
  </p:sldLayoutIdLst>
  <p:hf hdr="0"/>
  <p:txStyles>
    <p:titleStyle>
      <a:lvl1pPr algn="l" defTabSz="685783" rtl="0" eaLnBrk="1" latinLnBrk="0" hangingPunct="1">
        <a:spcBef>
          <a:spcPct val="0"/>
        </a:spcBef>
        <a:buNone/>
        <a:defRPr sz="2550" b="1" kern="1200">
          <a:solidFill>
            <a:srgbClr val="F95C2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46ECDF-8596-E44C-AE14-BF2AE1C154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440738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780866" y="1480172"/>
            <a:ext cx="6494826" cy="3038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36BEF7-1C47-1E44-A5E7-977565C5554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-775071" y="2683351"/>
            <a:ext cx="2795671" cy="8695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8426F36-4EFA-DA45-A392-446E108A5929}"/>
              </a:ext>
            </a:extLst>
          </p:cNvPr>
          <p:cNvSpPr/>
          <p:nvPr userDrawn="1"/>
        </p:nvSpPr>
        <p:spPr>
          <a:xfrm rot="16200000">
            <a:off x="-215745" y="3008598"/>
            <a:ext cx="2319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i="0" spc="300" dirty="0">
                <a:solidFill>
                  <a:srgbClr val="FE6824"/>
                </a:solidFill>
                <a:effectLst/>
                <a:latin typeface="PT Sans" panose="020B0503020203020204" pitchFamily="34" charset="-94"/>
              </a:rPr>
              <a:t>7-22 Ekim 2023</a:t>
            </a:r>
            <a:endParaRPr lang="en-BE" sz="1400" b="1" cap="all" spc="300" dirty="0">
              <a:solidFill>
                <a:srgbClr val="FB5C22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381E81BC-ADE2-4247-B653-B74FD47E87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80866" y="855392"/>
            <a:ext cx="6494826" cy="621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12264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hf hdr="0"/>
  <p:txStyles>
    <p:titleStyle>
      <a:lvl1pPr algn="l" defTabSz="685783" rtl="0" eaLnBrk="1" latinLnBrk="0" hangingPunct="1">
        <a:spcBef>
          <a:spcPct val="0"/>
        </a:spcBef>
        <a:buNone/>
        <a:defRPr sz="2550" b="1" kern="1200">
          <a:solidFill>
            <a:srgbClr val="F95C2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Relationship Id="rId6" Type="http://schemas.openxmlformats.org/officeDocument/2006/relationships/hyperlink" Target="https://yegitek.meb.gov.tr/www/genel-mudurlugumuz-tarafindan-gelistirilen-cevrimici-egitimler/icerik/3421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D8B76-552B-9A42-972B-B8CBC525BE2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924050"/>
            <a:ext cx="9144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chemeClr val="bg2"/>
                </a:solidFill>
              </a:rPr>
              <a:t>Kod Haftası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326404-AFDD-9444-ACB6-648489CEB6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800058"/>
            <a:ext cx="9143999" cy="623888"/>
          </a:xfrm>
        </p:spPr>
        <p:txBody>
          <a:bodyPr>
            <a:normAutofit/>
          </a:bodyPr>
          <a:lstStyle/>
          <a:p>
            <a:pPr algn="ctr"/>
            <a:r>
              <a:rPr lang="tr-TR" sz="1400" b="1" dirty="0">
                <a:solidFill>
                  <a:schemeClr val="bg2"/>
                </a:solidFill>
              </a:rPr>
              <a:t>ÜNAL ÇELİK</a:t>
            </a:r>
          </a:p>
          <a:p>
            <a:pPr algn="ctr"/>
            <a:r>
              <a:rPr lang="tr-TR" sz="1000" dirty="0">
                <a:solidFill>
                  <a:schemeClr val="bg2"/>
                </a:solidFill>
              </a:rPr>
              <a:t>YENİLİK VE EĞİTİM TEKNOLOJİLERİ GENEL MÜDÜRLÜĞÜ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F6DF02-ADE8-B742-80BF-C5EC602C1C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600950" y="4870450"/>
            <a:ext cx="1543050" cy="273050"/>
          </a:xfrm>
          <a:prstGeom prst="rect">
            <a:avLst/>
          </a:prstGeom>
        </p:spPr>
        <p:txBody>
          <a:bodyPr/>
          <a:lstStyle/>
          <a:p>
            <a:fld id="{EADC8477-BC60-482C-A504-EEFEAA9040EE}" type="slidenum">
              <a:rPr lang="en-GB" smtClean="0"/>
              <a:t>1</a:t>
            </a:fld>
            <a:endParaRPr lang="en-GB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C8A40B0-6FE9-0231-091E-7749776F8160}"/>
              </a:ext>
            </a:extLst>
          </p:cNvPr>
          <p:cNvSpPr/>
          <p:nvPr/>
        </p:nvSpPr>
        <p:spPr>
          <a:xfrm>
            <a:off x="6027499" y="4813"/>
            <a:ext cx="2973169" cy="1026685"/>
          </a:xfrm>
          <a:prstGeom prst="rect">
            <a:avLst/>
          </a:prstGeom>
          <a:solidFill>
            <a:srgbClr val="F9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214373A2-E5DD-4E4C-8CA7-148494A68609}"/>
              </a:ext>
            </a:extLst>
          </p:cNvPr>
          <p:cNvGrpSpPr/>
          <p:nvPr/>
        </p:nvGrpSpPr>
        <p:grpSpPr>
          <a:xfrm>
            <a:off x="629918" y="22627"/>
            <a:ext cx="991056" cy="991056"/>
            <a:chOff x="654680" y="40442"/>
            <a:chExt cx="991056" cy="9910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D325584-2943-8FCB-ADB7-185820FCDA4D}"/>
                </a:ext>
              </a:extLst>
            </p:cNvPr>
            <p:cNvSpPr/>
            <p:nvPr/>
          </p:nvSpPr>
          <p:spPr>
            <a:xfrm>
              <a:off x="654680" y="40442"/>
              <a:ext cx="991056" cy="991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A5DFE469-2398-1E9A-EAC5-56F06822D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8" y="77350"/>
              <a:ext cx="917239" cy="917239"/>
            </a:xfrm>
            <a:prstGeom prst="rect">
              <a:avLst/>
            </a:prstGeom>
          </p:spPr>
        </p:pic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8B6E7BEF-0CDC-4351-A7EA-E1AD4E3A4823}"/>
              </a:ext>
            </a:extLst>
          </p:cNvPr>
          <p:cNvGrpSpPr/>
          <p:nvPr/>
        </p:nvGrpSpPr>
        <p:grpSpPr>
          <a:xfrm>
            <a:off x="6601732" y="72141"/>
            <a:ext cx="2362199" cy="2362199"/>
            <a:chOff x="6638469" y="61508"/>
            <a:chExt cx="2362199" cy="236219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91195B-24DB-41B5-A34F-A8B08D3072A4}"/>
                </a:ext>
              </a:extLst>
            </p:cNvPr>
            <p:cNvSpPr/>
            <p:nvPr/>
          </p:nvSpPr>
          <p:spPr>
            <a:xfrm>
              <a:off x="6638469" y="61508"/>
              <a:ext cx="2362199" cy="2362199"/>
            </a:xfrm>
            <a:prstGeom prst="ellipse">
              <a:avLst/>
            </a:prstGeom>
            <a:solidFill>
              <a:schemeClr val="tx2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037DDD23-62BC-4B26-8127-750CB3EE5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568" y="890226"/>
              <a:ext cx="2000000" cy="7047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5226B56-D47D-44BC-A4B9-7934238F7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421666" y="3246377"/>
            <a:ext cx="2722333" cy="192748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7F8D08B-7E02-488A-8C87-EEB82AF21B0C}"/>
              </a:ext>
            </a:extLst>
          </p:cNvPr>
          <p:cNvSpPr txBox="1"/>
          <p:nvPr/>
        </p:nvSpPr>
        <p:spPr>
          <a:xfrm>
            <a:off x="2893174" y="2888704"/>
            <a:ext cx="360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>
                <a:solidFill>
                  <a:schemeClr val="bg2"/>
                </a:solidFill>
              </a:rPr>
              <a:t>( UYZS   </a:t>
            </a:r>
            <a:r>
              <a:rPr lang="tr-TR" dirty="0">
                <a:solidFill>
                  <a:schemeClr val="bg2"/>
                </a:solidFill>
              </a:rPr>
              <a:t>Kapsamında </a:t>
            </a:r>
            <a:r>
              <a:rPr lang="tr-TR">
                <a:solidFill>
                  <a:schemeClr val="bg2"/>
                </a:solidFill>
              </a:rPr>
              <a:t>Dijital İçerikler )</a:t>
            </a:r>
            <a:endParaRPr lang="tr-TR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7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284A52E6-98BF-4EE0-8608-F5F374226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2019 yılında </a:t>
            </a:r>
            <a:r>
              <a:rPr lang="tr-TR" sz="2400" b="1" dirty="0"/>
              <a:t>3 milyardan </a:t>
            </a:r>
            <a:r>
              <a:rPr lang="tr-TR" sz="2400" dirty="0"/>
              <a:t>fazla akıllı cihazda sesli asistanın kullanımda olduğu ve önümüzdeki 5 yılda bu sayının </a:t>
            </a:r>
            <a:r>
              <a:rPr lang="tr-TR" sz="2400" b="1" dirty="0"/>
              <a:t>9 milyara </a:t>
            </a:r>
            <a:r>
              <a:rPr lang="tr-TR" sz="2400" dirty="0"/>
              <a:t>ulaşacağı tahmin edilmektedir.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D5F9927-FB9F-44DC-A2C6-D7DB8C5C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Küresel Yapay Zekâ Pazarı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0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484012D5-65E6-4FBF-B419-78F15C260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YZ alanının, 2030 yılına kadar küresel ekonomiye </a:t>
            </a:r>
            <a:r>
              <a:rPr lang="tr-TR" sz="2400" b="1" dirty="0"/>
              <a:t>13-15,7</a:t>
            </a:r>
            <a:r>
              <a:rPr lang="tr-TR" sz="2400" dirty="0"/>
              <a:t> trilyon ABD doları katkı yaparak </a:t>
            </a:r>
          </a:p>
          <a:p>
            <a:r>
              <a:rPr lang="tr-TR" sz="2400" b="1" dirty="0"/>
              <a:t>%13 - 14 </a:t>
            </a:r>
            <a:r>
              <a:rPr lang="tr-TR" sz="2400" dirty="0"/>
              <a:t>arasında büyüme sağlaması beklenmektedir. </a:t>
            </a:r>
          </a:p>
          <a:p>
            <a:endParaRPr lang="tr-TR" sz="2400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A3D3B12-F64E-46B9-A1D4-8C60196A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Küresel Yapay Zekâ Pazarı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7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484012D5-65E6-4FBF-B419-78F15C260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Bu süreçte, ortalamanın üstünde artışla en yüksek katkının </a:t>
            </a:r>
            <a:r>
              <a:rPr lang="tr-TR" sz="2400" b="1" dirty="0"/>
              <a:t>ABD</a:t>
            </a:r>
            <a:r>
              <a:rPr lang="tr-TR" sz="2400" dirty="0"/>
              <a:t> ve </a:t>
            </a:r>
            <a:r>
              <a:rPr lang="tr-TR" sz="2400" b="1" dirty="0"/>
              <a:t>Çin</a:t>
            </a:r>
            <a:r>
              <a:rPr lang="tr-TR" sz="2400" dirty="0"/>
              <a:t> tarafında gerçekleşmesi beklenmektedir. </a:t>
            </a:r>
          </a:p>
          <a:p>
            <a:endParaRPr lang="tr-TR" sz="2000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A3D3B12-F64E-46B9-A1D4-8C60196A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Küresel Yapay Zekâ Pazarı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88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60173AF6-FF9D-4D2A-B2AC-CFC1A1BE5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830" y="463500"/>
            <a:ext cx="5358039" cy="468000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8C375BD0-8FAD-43EA-83AB-31CD65EE1E2A}"/>
              </a:ext>
            </a:extLst>
          </p:cNvPr>
          <p:cNvSpPr/>
          <p:nvPr/>
        </p:nvSpPr>
        <p:spPr>
          <a:xfrm>
            <a:off x="1409700" y="0"/>
            <a:ext cx="7734300" cy="529754"/>
          </a:xfrm>
          <a:prstGeom prst="rect">
            <a:avLst/>
          </a:prstGeom>
          <a:solidFill>
            <a:srgbClr val="F9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2"/>
                </a:solidFill>
              </a:rPr>
              <a:t>Ülkelerin Akademi-Özel Sektör Yayın Sayısı ve YZ Alıntı Etkisi, 2014-2018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1" y="115113"/>
            <a:ext cx="7166196" cy="1294346"/>
          </a:xfrm>
        </p:spPr>
        <p:txBody>
          <a:bodyPr>
            <a:normAutofit/>
          </a:bodyPr>
          <a:lstStyle/>
          <a:p>
            <a:r>
              <a:rPr lang="tr-TR" dirty="0"/>
              <a:t>Dünya Çapında Veri ve YZ Alanı Meslek Kümesinde İhtiyaç Duyulacak Beceri Setleri, 2022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DD31AB1-A426-4A27-BDE1-45D882FD8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445517"/>
            <a:ext cx="7696200" cy="243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E0F52B05-F752-46DE-9B3F-F2A6D4674405}"/>
              </a:ext>
            </a:extLst>
          </p:cNvPr>
          <p:cNvSpPr/>
          <p:nvPr/>
        </p:nvSpPr>
        <p:spPr>
          <a:xfrm>
            <a:off x="2051720" y="2090738"/>
            <a:ext cx="5144418" cy="9144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4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9C7CB8-0CF2-49DE-9633-10AB35A6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•  ABD, hedefini küresel liderliği devam ettirmek olarak tanımlamış; 2021 yılında YZ alanındaki yatırım bütçesini, savunma sanayi hariç </a:t>
            </a:r>
            <a:r>
              <a:rPr lang="tr-TR" sz="2400" b="1" dirty="0"/>
              <a:t>%70 </a:t>
            </a:r>
            <a:r>
              <a:rPr lang="tr-TR" sz="2400" dirty="0"/>
              <a:t>oranında artıracağını duyurmuştur.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Ülkelerin YZ Stratejileri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97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9C7CB8-0CF2-49DE-9633-10AB35A6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Çin, “Dünya Lideri” olmak için 2030 yılına kadar çekirdek YZ endüstrisinin değerinin </a:t>
            </a:r>
            <a:r>
              <a:rPr lang="tr-TR" sz="2400" b="1" dirty="0"/>
              <a:t>140 </a:t>
            </a:r>
            <a:r>
              <a:rPr lang="tr-TR" sz="2400" dirty="0"/>
              <a:t>milyar ABD doları ve YZ endüstrisinin değerinin </a:t>
            </a:r>
            <a:r>
              <a:rPr lang="tr-TR" sz="2400" b="1" dirty="0"/>
              <a:t>1,4 </a:t>
            </a:r>
            <a:r>
              <a:rPr lang="tr-TR" sz="2400" dirty="0"/>
              <a:t>trilyon ABD doları olmasını hedeflemiştir.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Ülkelerin YZ Stratejileri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0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9C7CB8-0CF2-49DE-9633-10AB35A6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Güney Kore, 2017 yılından 2022 yılına kadar yaklaşık </a:t>
            </a:r>
            <a:r>
              <a:rPr lang="tr-TR" sz="2400" b="1" dirty="0"/>
              <a:t>2 milyar </a:t>
            </a:r>
            <a:r>
              <a:rPr lang="tr-TR" sz="2400" dirty="0"/>
              <a:t>ABD doları yatırım yapmayı hedeflemiştir. 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Ülkelerin YZ Stratejileri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3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9C7CB8-0CF2-49DE-9633-10AB35A6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İsrail, YZ çalışmaları için yılda </a:t>
            </a:r>
            <a:r>
              <a:rPr lang="tr-TR" sz="2400" b="1" dirty="0"/>
              <a:t>500 milyon </a:t>
            </a:r>
            <a:r>
              <a:rPr lang="tr-TR" sz="2400" dirty="0"/>
              <a:t>ABD doları fon ayrılmıştır. 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Ülkelerin YZ Stratejileri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9C7CB8-0CF2-49DE-9633-10AB35A6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Fransa, 2022 yılının sonuna kadar </a:t>
            </a:r>
            <a:r>
              <a:rPr lang="tr-TR" sz="2400" dirty="0" err="1"/>
              <a:t>YZ’nin</a:t>
            </a:r>
            <a:r>
              <a:rPr lang="tr-TR" sz="2400" dirty="0"/>
              <a:t> gelişimine </a:t>
            </a:r>
            <a:r>
              <a:rPr lang="tr-TR" sz="2400" b="1" dirty="0"/>
              <a:t>1,5 milyar </a:t>
            </a:r>
            <a:r>
              <a:rPr lang="tr-TR" sz="2400" dirty="0"/>
              <a:t>avro fon ayıracağını açıklamıştır. 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Ülkelerin YZ Stratejileri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7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1720" y="1406015"/>
            <a:ext cx="6406480" cy="3113598"/>
          </a:xfrm>
        </p:spPr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Uygulama alanı giderek artan yapay zekâ teknolojilerinin, </a:t>
            </a:r>
            <a:r>
              <a:rPr lang="tr-TR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küresel ekonomik yapı üzerinde İnternet devriminden daha büyük bir etki yaratması beklenmektedir</a:t>
            </a:r>
            <a:r>
              <a:rPr lang="tr-TR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8" name="Başlık 2">
            <a:extLst>
              <a:ext uri="{FF2B5EF4-FFF2-40B4-BE49-F238E27FC236}">
                <a16:creationId xmlns:a16="http://schemas.microsoft.com/office/drawing/2014/main" id="{02E2C9B4-83EA-4380-B91D-E1EEAD2A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697532"/>
            <a:ext cx="6406480" cy="610668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2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9C7CB8-0CF2-49DE-9633-10AB35A6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Birleşik Krallık, 2025 yılına kadar özel sektör katkısı dâhil toplam </a:t>
            </a:r>
            <a:r>
              <a:rPr lang="tr-TR" sz="2400" b="1" dirty="0"/>
              <a:t>1,5 milyar </a:t>
            </a:r>
            <a:r>
              <a:rPr lang="tr-TR" sz="2400" dirty="0"/>
              <a:t>ABD doları yatırım yapmayı hedeflemektedir. 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Ülkelerin YZ Stratejileri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3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9C7CB8-0CF2-49DE-9633-10AB35A6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Almanya, 2025 yılına kadar </a:t>
            </a:r>
            <a:r>
              <a:rPr lang="tr-TR" sz="2400" b="1" dirty="0"/>
              <a:t>3 milyar </a:t>
            </a:r>
            <a:r>
              <a:rPr lang="tr-TR" sz="2400" dirty="0"/>
              <a:t>avroluk bir bütçe ayırmıştır.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Ülkelerin YZ Stratejileri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2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9C7CB8-0CF2-49DE-9633-10AB35A6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Hindistan, </a:t>
            </a:r>
            <a:r>
              <a:rPr lang="tr-TR" sz="2400" dirty="0" err="1"/>
              <a:t>YZ’nin</a:t>
            </a:r>
            <a:r>
              <a:rPr lang="tr-TR" sz="2400" dirty="0"/>
              <a:t> “</a:t>
            </a:r>
            <a:r>
              <a:rPr lang="tr-TR" sz="2400" dirty="0" err="1"/>
              <a:t>CERN”ü</a:t>
            </a:r>
            <a:r>
              <a:rPr lang="tr-TR" sz="2400" dirty="0"/>
              <a:t> olmayı hedeflemekte, YZ çözümlerinin küresel kapsayıcılığını artırmak amacı ile sahip olduğu veriyi araştırmacılara açmaktadır. 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Ülkelerin YZ Stratejileri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1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9C7CB8-0CF2-49DE-9633-10AB35A6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Japonya’da YZ araştırma, geliştirme ve uygulamasına önemli miktarda kaynak ayrılmaktadır. Bu alana </a:t>
            </a:r>
            <a:r>
              <a:rPr lang="tr-TR" sz="2400" b="1" dirty="0"/>
              <a:t>550 milyon </a:t>
            </a:r>
            <a:r>
              <a:rPr lang="tr-TR" sz="2400" dirty="0"/>
              <a:t>ABD doları tahsis edilecektir.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Ülkelerin YZ Stratejileri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3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Küresel Endekslerde Türkiye’nin Görünümü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EF5D6E8-701F-47DE-9223-72CA3C3C0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961" y="1183416"/>
            <a:ext cx="4626557" cy="3564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4E6E865-1ADA-48A2-8FD1-534F4DEE656C}"/>
              </a:ext>
            </a:extLst>
          </p:cNvPr>
          <p:cNvSpPr txBox="1"/>
          <p:nvPr/>
        </p:nvSpPr>
        <p:spPr>
          <a:xfrm>
            <a:off x="3579084" y="4445968"/>
            <a:ext cx="29383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dirty="0"/>
              <a:t>Kamu Yönetimi YZ Hazır Olma Endeksi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65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Küresel Endekslerde Türkiye’nin Görünümü</a:t>
            </a:r>
            <a:br>
              <a:rPr lang="tr-TR" dirty="0"/>
            </a:b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F59BA7B-E37F-4897-A8D5-4DCFD256B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960" y="1125059"/>
            <a:ext cx="4680000" cy="332090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738F5CB-307C-403E-AC11-B5481A484135}"/>
              </a:ext>
            </a:extLst>
          </p:cNvPr>
          <p:cNvSpPr txBox="1"/>
          <p:nvPr/>
        </p:nvSpPr>
        <p:spPr>
          <a:xfrm>
            <a:off x="3677329" y="4445968"/>
            <a:ext cx="31552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 err="1"/>
              <a:t>Tortoise</a:t>
            </a:r>
            <a:r>
              <a:rPr lang="tr-TR" sz="1400" dirty="0"/>
              <a:t> Media - 2019 Küresel YZ Endeksi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6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3B73135-9533-4383-87ED-FD3A4F7A2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834" y="582147"/>
            <a:ext cx="7516681" cy="432000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71ABE46E-DC0A-4EB2-8949-5488AAD0E50A}"/>
              </a:ext>
            </a:extLst>
          </p:cNvPr>
          <p:cNvSpPr/>
          <p:nvPr/>
        </p:nvSpPr>
        <p:spPr>
          <a:xfrm>
            <a:off x="1409700" y="0"/>
            <a:ext cx="7734300" cy="529754"/>
          </a:xfrm>
          <a:prstGeom prst="rect">
            <a:avLst/>
          </a:prstGeom>
          <a:solidFill>
            <a:srgbClr val="F9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2"/>
                </a:solidFill>
              </a:rPr>
              <a:t>YZ Alanındaki Toplam Yayın Sayısı ve Türkiye’nin Görünümü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6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1ABE46E-DC0A-4EB2-8949-5488AAD0E50A}"/>
              </a:ext>
            </a:extLst>
          </p:cNvPr>
          <p:cNvSpPr/>
          <p:nvPr/>
        </p:nvSpPr>
        <p:spPr>
          <a:xfrm>
            <a:off x="1409700" y="0"/>
            <a:ext cx="7734300" cy="529754"/>
          </a:xfrm>
          <a:prstGeom prst="rect">
            <a:avLst/>
          </a:prstGeom>
          <a:solidFill>
            <a:srgbClr val="F9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2"/>
                </a:solidFill>
              </a:rPr>
              <a:t>YZ Alanındaki Yayın Kalitesinin Dünya ve Türkiye Oranları, 2009-2018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C9E2113-984E-41D9-92A2-F851F1C0F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1" y="1116410"/>
            <a:ext cx="7200000" cy="2456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2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1ABE46E-DC0A-4EB2-8949-5488AAD0E50A}"/>
              </a:ext>
            </a:extLst>
          </p:cNvPr>
          <p:cNvSpPr/>
          <p:nvPr/>
        </p:nvSpPr>
        <p:spPr>
          <a:xfrm>
            <a:off x="1409700" y="0"/>
            <a:ext cx="7734300" cy="529754"/>
          </a:xfrm>
          <a:prstGeom prst="rect">
            <a:avLst/>
          </a:prstGeom>
          <a:solidFill>
            <a:srgbClr val="F9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2"/>
                </a:solidFill>
              </a:rPr>
              <a:t>YZ Alanındaki Akademik Çalışmalarda Uluslararası İş Birliği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E03024A-6E27-407C-8512-F1756FB51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139" y="697532"/>
            <a:ext cx="7557422" cy="43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5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1ABE46E-DC0A-4EB2-8949-5488AAD0E50A}"/>
              </a:ext>
            </a:extLst>
          </p:cNvPr>
          <p:cNvSpPr/>
          <p:nvPr/>
        </p:nvSpPr>
        <p:spPr>
          <a:xfrm>
            <a:off x="1409700" y="0"/>
            <a:ext cx="7734300" cy="529754"/>
          </a:xfrm>
          <a:prstGeom prst="rect">
            <a:avLst/>
          </a:prstGeom>
          <a:solidFill>
            <a:srgbClr val="F9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2"/>
                </a:solidFill>
              </a:rPr>
              <a:t>YZ Alanındaki Akademik Çalışmalarda Uluslararası İş Birliği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8C6B500-0475-4E3A-AEC3-9FCDE5D0A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42" y="1086694"/>
            <a:ext cx="7200000" cy="255879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8F31EC2-7707-4915-B753-E15CECF05CDE}"/>
              </a:ext>
            </a:extLst>
          </p:cNvPr>
          <p:cNvSpPr txBox="1"/>
          <p:nvPr/>
        </p:nvSpPr>
        <p:spPr>
          <a:xfrm>
            <a:off x="1953206" y="3896155"/>
            <a:ext cx="63454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dirty="0"/>
              <a:t>Türkiye’den Uluslararası İş Birliği ile Çıkarılan YZ Alanı Yayınlarının Ülkelere Göre Dağılımı,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3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6F7D5FEA-F6C3-40F9-8482-1CEE342F5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5D6CB098-CE2C-4585-AAA2-B2D2E923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D6791BE-A97C-465D-9737-EA173FC9D5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870450"/>
            <a:ext cx="2057400" cy="273050"/>
          </a:xfrm>
          <a:prstGeom prst="rect">
            <a:avLst/>
          </a:prstGeom>
        </p:spPr>
        <p:txBody>
          <a:bodyPr/>
          <a:lstStyle/>
          <a:p>
            <a:pPr algn="r"/>
            <a:fld id="{EADC8477-BC60-482C-A504-EEFEAA9040EE}" type="slidenum">
              <a:rPr lang="en-GB" smtClean="0"/>
              <a:pPr algn="r"/>
              <a:t>3</a:t>
            </a:fld>
            <a:endParaRPr lang="en-GB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22CF5F2-72CD-4357-B540-6362FAE63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682"/>
          <a:stretch/>
        </p:blipFill>
        <p:spPr>
          <a:xfrm>
            <a:off x="1443038" y="681909"/>
            <a:ext cx="7700962" cy="4461591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F1B1969B-B7A2-49B0-A0B1-D8A935BB5646}"/>
              </a:ext>
            </a:extLst>
          </p:cNvPr>
          <p:cNvSpPr/>
          <p:nvPr/>
        </p:nvSpPr>
        <p:spPr>
          <a:xfrm>
            <a:off x="1409700" y="0"/>
            <a:ext cx="7734300" cy="529754"/>
          </a:xfrm>
          <a:prstGeom prst="rect">
            <a:avLst/>
          </a:prstGeom>
          <a:solidFill>
            <a:srgbClr val="F9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2"/>
                </a:solidFill>
              </a:rPr>
              <a:t>YZ ALANININ KRONOLOJİK ÖZETİ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1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EA3D94F-9E3D-44FE-8D8F-82A068A01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dirty="0"/>
          </a:p>
          <a:p>
            <a:r>
              <a:rPr lang="tr-TR" sz="2800" dirty="0"/>
              <a:t>Müreffeh bir Türkiye için çevik ve sürdürülebilir YZ ekosistemiyle küresel ölçekte değer üretmek.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BBF494D-C170-41C1-A3B6-580DE107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Stratejik Öncelikler, Amaçlar ve Tedbirler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3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1B1969B-B7A2-49B0-A0B1-D8A935BB5646}"/>
              </a:ext>
            </a:extLst>
          </p:cNvPr>
          <p:cNvSpPr/>
          <p:nvPr/>
        </p:nvSpPr>
        <p:spPr>
          <a:xfrm>
            <a:off x="1409700" y="0"/>
            <a:ext cx="7734300" cy="529754"/>
          </a:xfrm>
          <a:prstGeom prst="rect">
            <a:avLst/>
          </a:prstGeom>
          <a:solidFill>
            <a:srgbClr val="F9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00" b="0" i="0" u="none" strike="noStrike" baseline="0" dirty="0">
                <a:solidFill>
                  <a:schemeClr val="bg2"/>
                </a:solidFill>
                <a:latin typeface="Montserrat Medium" pitchFamily="2" charset="-94"/>
              </a:rPr>
              <a:t>Ulusal YZ Stratejisi Vizyonu ve Stratejik Öncelikleri</a:t>
            </a:r>
            <a:endParaRPr lang="tr-TR" dirty="0">
              <a:solidFill>
                <a:schemeClr val="bg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8235BA0-818D-40E9-AECA-1C5810AED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163" y="533396"/>
            <a:ext cx="6926308" cy="46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6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07CD7CC-12FE-4653-8A84-FD5B8A311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223" y="0"/>
            <a:ext cx="1399777" cy="1440000"/>
          </a:xfrm>
          <a:prstGeom prst="rect">
            <a:avLst/>
          </a:prstGeom>
        </p:spPr>
      </p:pic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F31E359-5770-45BB-BBCC-E0D33356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125" y="1384528"/>
            <a:ext cx="6387419" cy="3662060"/>
          </a:xfrm>
        </p:spPr>
        <p:txBody>
          <a:bodyPr/>
          <a:lstStyle/>
          <a:p>
            <a:r>
              <a:rPr lang="tr-TR" b="1" dirty="0"/>
              <a:t>Amaç 1.1. </a:t>
            </a:r>
            <a:r>
              <a:rPr lang="tr-TR" dirty="0"/>
              <a:t>YZ uzmanı istihdamı, </a:t>
            </a:r>
            <a:r>
              <a:rPr lang="tr-TR" dirty="0" err="1"/>
              <a:t>sektörel</a:t>
            </a:r>
            <a:r>
              <a:rPr lang="tr-TR" dirty="0"/>
              <a:t> ihtiyaçlar ve öncelikler doğrultusunda, artırılacaktır. </a:t>
            </a:r>
          </a:p>
          <a:p>
            <a:r>
              <a:rPr lang="tr-TR" b="1" dirty="0"/>
              <a:t>Amaç 1.2. </a:t>
            </a:r>
            <a:r>
              <a:rPr lang="tr-TR" dirty="0"/>
              <a:t>Üniversitelerin YZ alanındaki akademik ve teknik kapasitesi geliştirilecek ve yeni programlar açılacaktır. </a:t>
            </a:r>
          </a:p>
          <a:p>
            <a:r>
              <a:rPr lang="tr-TR" b="1" dirty="0"/>
              <a:t>Amaç 1.3. </a:t>
            </a:r>
            <a:r>
              <a:rPr lang="tr-TR" dirty="0"/>
              <a:t>YZ alanında </a:t>
            </a:r>
            <a:r>
              <a:rPr lang="tr-TR" dirty="0" err="1"/>
              <a:t>önlisans</a:t>
            </a:r>
            <a:r>
              <a:rPr lang="tr-TR" dirty="0"/>
              <a:t>, lisans ve lisansüstü eğitim alan öğrenci sayısı ve niteliği artırılacaktır. </a:t>
            </a:r>
          </a:p>
          <a:p>
            <a:r>
              <a:rPr lang="tr-TR" b="1" dirty="0"/>
              <a:t>Amaç 1.4. </a:t>
            </a:r>
            <a:r>
              <a:rPr lang="tr-TR" dirty="0"/>
              <a:t>Yükseköğretim öncesi gençlerin ilgi, yetenek ve mizaçları doğrultusunda, eğitim düzeylerine uygun şekilde </a:t>
            </a:r>
            <a:r>
              <a:rPr lang="tr-TR" dirty="0" err="1"/>
              <a:t>algoritmik</a:t>
            </a:r>
            <a:r>
              <a:rPr lang="tr-TR" dirty="0"/>
              <a:t> düşünme, kodlama ve YZ uygulamalı eğitimi almaları sağlanacaktır.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43D2978-B02D-45DA-A04F-E79E23D30C4F}"/>
              </a:ext>
            </a:extLst>
          </p:cNvPr>
          <p:cNvSpPr/>
          <p:nvPr/>
        </p:nvSpPr>
        <p:spPr>
          <a:xfrm>
            <a:off x="2074125" y="3222386"/>
            <a:ext cx="6538913" cy="96223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F31E359-5770-45BB-BBCC-E0D33356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125" y="1384528"/>
            <a:ext cx="6387419" cy="3662060"/>
          </a:xfrm>
        </p:spPr>
        <p:txBody>
          <a:bodyPr/>
          <a:lstStyle/>
          <a:p>
            <a:r>
              <a:rPr lang="tr-TR" b="1" dirty="0"/>
              <a:t>Amaç 2.1. </a:t>
            </a:r>
            <a:r>
              <a:rPr lang="tr-TR" dirty="0"/>
              <a:t>YZ teknolojileri geliştirme ve uygulama alanlarındaki kamu destekleri artırılacak, buna ilişkin izleme ve değerlendirme mekanizmaları etkinleştirilecektir. </a:t>
            </a:r>
          </a:p>
          <a:p>
            <a:r>
              <a:rPr lang="tr-TR" b="1" dirty="0"/>
              <a:t>Amaç 2.2. </a:t>
            </a:r>
            <a:r>
              <a:rPr lang="tr-TR" dirty="0"/>
              <a:t>Özgün YZ ürün, hizmet ve uygulamalarını geliştiren girişim sayısı ve niteliği artırılacaktır. </a:t>
            </a:r>
          </a:p>
          <a:p>
            <a:r>
              <a:rPr lang="tr-TR" b="1" dirty="0"/>
              <a:t>Amaç 2.3. </a:t>
            </a:r>
            <a:r>
              <a:rPr lang="tr-TR" dirty="0"/>
              <a:t>YZ odaklı girişim sermayesi fonları etkinleştirilecek ve hacmi büyütülecektir. </a:t>
            </a:r>
          </a:p>
          <a:p>
            <a:r>
              <a:rPr lang="tr-TR" b="1" dirty="0"/>
              <a:t>Amaç 2.4.</a:t>
            </a:r>
            <a:r>
              <a:rPr lang="tr-TR" dirty="0"/>
              <a:t>YZ alanında ileri düzey Ar-Ge faaliyetlerinin yürütülebileceği kümelenmeler ile yenilik ve mükemmeliyet merkezleri teşkil edilecektir.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3137F20-7132-475E-B5ED-0C9EEBB4F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655" y="0"/>
            <a:ext cx="1399777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955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F31E359-5770-45BB-BBCC-E0D33356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125" y="1384528"/>
            <a:ext cx="6387419" cy="3662060"/>
          </a:xfrm>
        </p:spPr>
        <p:txBody>
          <a:bodyPr/>
          <a:lstStyle/>
          <a:p>
            <a:r>
              <a:rPr lang="tr-TR" b="1" dirty="0"/>
              <a:t>Amaç 3.1. </a:t>
            </a:r>
            <a:r>
              <a:rPr lang="tr-TR" dirty="0"/>
              <a:t>YZ çalışmalarında yüksek başarımlı donanımlara ihtiyaç duyan araştırmacı ve girişimlere paylaşımlı erişim imkanları sağlanacaktır. </a:t>
            </a:r>
          </a:p>
          <a:p>
            <a:r>
              <a:rPr lang="tr-TR" b="1" dirty="0"/>
              <a:t>Amaç 3.2. </a:t>
            </a:r>
            <a:r>
              <a:rPr lang="tr-TR" dirty="0"/>
              <a:t>YZ ve ileri analitik araştırmalarında kullanılacak verilerin güvenli şekilde paylaşımına yönelik bir veri yönetişim mekanizması kurulacaktır. </a:t>
            </a:r>
          </a:p>
          <a:p>
            <a:r>
              <a:rPr lang="tr-TR" b="1" dirty="0"/>
              <a:t>Amaç 3.3. </a:t>
            </a:r>
            <a:r>
              <a:rPr lang="tr-TR" dirty="0"/>
              <a:t>YZ için açık kaynak kodlu yazılım ve algoritma kütüphaneleri derlenerek YZ ekosisteminin erişimine sunulacaktır. </a:t>
            </a:r>
          </a:p>
          <a:p>
            <a:r>
              <a:rPr lang="tr-TR" b="1" dirty="0"/>
              <a:t>Amaç 3.4. </a:t>
            </a:r>
            <a:r>
              <a:rPr lang="tr-TR" dirty="0"/>
              <a:t>Açık veri paylaşımı yaygınlaştırılacaktır.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66BF7D-B379-4184-B63B-26E9B87A4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224" y="0"/>
            <a:ext cx="1399776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36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F31E359-5770-45BB-BBCC-E0D33356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125" y="1384528"/>
            <a:ext cx="6387419" cy="3662060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Amaç 4.1. </a:t>
            </a:r>
            <a:r>
              <a:rPr lang="tr-TR" dirty="0"/>
              <a:t>Etik ve hukuki senaryolarının test edilmesi ve tartışılabilmesi için çevik ve kapsayıcı bir yasal uyumlanma süreci işletilecektir. </a:t>
            </a:r>
          </a:p>
          <a:p>
            <a:r>
              <a:rPr lang="tr-TR" b="1" dirty="0"/>
              <a:t>Amaç 4.2. </a:t>
            </a:r>
            <a:r>
              <a:rPr lang="tr-TR" dirty="0"/>
              <a:t>YZ çalışmalarında güvenilirliği desteklemek üzere tarafsızlık, veri mahremiyeti ve etik değerler denetimi ile </a:t>
            </a:r>
            <a:r>
              <a:rPr lang="tr-TR" dirty="0" err="1"/>
              <a:t>algoritmik</a:t>
            </a:r>
            <a:r>
              <a:rPr lang="tr-TR" dirty="0"/>
              <a:t> hesap verebilirliği kolaylaştıracak yönetişim mekanizması hayata geçirilecektir. </a:t>
            </a:r>
          </a:p>
          <a:p>
            <a:r>
              <a:rPr lang="tr-TR" b="1" dirty="0"/>
              <a:t>Amaç 4.3. </a:t>
            </a:r>
            <a:r>
              <a:rPr lang="tr-TR" dirty="0"/>
              <a:t>YZ teknolojilerinin ve sistemlerinin sosyoekonomik yapıya etkileri ve riskleri konusunda bilimsel araştırmalar ve farkındalık düzeyi artırılacaktır. </a:t>
            </a:r>
          </a:p>
          <a:p>
            <a:r>
              <a:rPr lang="tr-TR" b="1" dirty="0"/>
              <a:t>Amaç 4.4. </a:t>
            </a:r>
            <a:r>
              <a:rPr lang="tr-TR" dirty="0"/>
              <a:t>YZ alanındaki gelişmelerin sosyoekonomik yapı üzerindeki etkisini değerlendirebilmek üzere veri kapasitesi iyileştirilecektir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3881DBA-990A-4302-AB74-F293F6410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223" y="0"/>
            <a:ext cx="1399777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85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F31E359-5770-45BB-BBCC-E0D33356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125" y="1384528"/>
            <a:ext cx="6387419" cy="3662060"/>
          </a:xfrm>
        </p:spPr>
        <p:txBody>
          <a:bodyPr>
            <a:normAutofit/>
          </a:bodyPr>
          <a:lstStyle/>
          <a:p>
            <a:r>
              <a:rPr lang="tr-TR" b="1" dirty="0"/>
              <a:t>Amaç 5.1. </a:t>
            </a:r>
            <a:r>
              <a:rPr lang="tr-TR" dirty="0"/>
              <a:t>Küresel veri yönetişimi, güvenilir ve sorumlu YZ çalışmalarına aktif katılım sağlanacaktır. </a:t>
            </a:r>
          </a:p>
          <a:p>
            <a:r>
              <a:rPr lang="tr-TR" b="1" dirty="0"/>
              <a:t>Amaç 5.2. </a:t>
            </a:r>
            <a:r>
              <a:rPr lang="tr-TR" dirty="0"/>
              <a:t>Avrupa Birliği'nin çok yıllı finansal çerçeveleri öncelikli olmak üzere, sınır ötesi çağrılı alan projelerine katılım sağlanacaktır. </a:t>
            </a:r>
          </a:p>
          <a:p>
            <a:r>
              <a:rPr lang="tr-TR" b="1" dirty="0"/>
              <a:t>Amaç 5.3. </a:t>
            </a:r>
            <a:r>
              <a:rPr lang="tr-TR" dirty="0"/>
              <a:t>Alanda öncü kuruluşlar ve stratejik açıdan öncelikli ülkeler ile uluslararası düzeyde ortak proje ve iş birliği faaliyetleri yürütülecektir.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4C9358-81E5-457E-9529-46D4461A8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223" y="0"/>
            <a:ext cx="1399777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94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F31E359-5770-45BB-BBCC-E0D33356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125" y="1384528"/>
            <a:ext cx="6387419" cy="366206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/>
              <a:t>Amaç 6.1. </a:t>
            </a:r>
            <a:r>
              <a:rPr lang="tr-TR" dirty="0"/>
              <a:t>CBDDO tarafından, kamu kurumlarında YZ ve ileri analitik çalışmalarını hızlandırmak üzere Kamu YZ Ekosistemi ve teknik altyapısı oluşturulacaktır. </a:t>
            </a:r>
          </a:p>
          <a:p>
            <a:r>
              <a:rPr lang="tr-TR" b="1" dirty="0"/>
              <a:t>Amaç 6.2. </a:t>
            </a:r>
            <a:r>
              <a:rPr lang="tr-TR" dirty="0"/>
              <a:t>Kamu kurumlarında YZ teknolojilerinin etkin kullanımına yönelik yapısal ve yetkinlik dönüşümü hızlandırılacaktır. </a:t>
            </a:r>
          </a:p>
          <a:p>
            <a:r>
              <a:rPr lang="tr-TR" b="1" dirty="0"/>
              <a:t>Amaç 6.3. </a:t>
            </a:r>
            <a:r>
              <a:rPr lang="tr-TR" dirty="0"/>
              <a:t>TÜBİTAK Yapay Zekâ Enstitüsü, YZ ekosisteminin gelişmesinde hızlandırıcı rol üstlenmek üzere; sektörleri ve araştırma alanlarını yatay olarak kesecek şekilde yapılandırılacaktır. </a:t>
            </a:r>
          </a:p>
          <a:p>
            <a:r>
              <a:rPr lang="tr-TR" b="1" dirty="0"/>
              <a:t>Amaç 6.4. </a:t>
            </a:r>
            <a:r>
              <a:rPr lang="tr-TR" dirty="0" err="1"/>
              <a:t>Sektörel</a:t>
            </a:r>
            <a:r>
              <a:rPr lang="tr-TR" dirty="0"/>
              <a:t> uygulama alanlarına odaklı, tecrübe paylaşımını </a:t>
            </a:r>
            <a:r>
              <a:rPr lang="tr-TR" dirty="0" err="1"/>
              <a:t>önceliklendiren</a:t>
            </a:r>
            <a:r>
              <a:rPr lang="tr-TR" dirty="0"/>
              <a:t> ve tüm paydaşlara açık çalışmalar yürütülecektir. </a:t>
            </a:r>
          </a:p>
          <a:p>
            <a:r>
              <a:rPr lang="tr-TR" sz="1900" b="1" dirty="0"/>
              <a:t>Amaç 6.5. </a:t>
            </a:r>
            <a:r>
              <a:rPr lang="tr-TR" dirty="0"/>
              <a:t>Yeni meslekler de göz önüne alınarak, </a:t>
            </a:r>
            <a:r>
              <a:rPr lang="tr-TR" dirty="0" err="1"/>
              <a:t>sektörel</a:t>
            </a:r>
            <a:r>
              <a:rPr lang="tr-TR" dirty="0"/>
              <a:t> iş birlikleri ile mevcut işgücüne yönelik eğitim ve sertifikasyon programları yürütülüp uyumu hızlandırılacaktır.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C18884A-9405-4313-98AF-A20BCD6A9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223" y="0"/>
            <a:ext cx="1399777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6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41D614E-0B60-4C5B-880A-2BE7D22DA3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60" t="15966"/>
          <a:stretch/>
        </p:blipFill>
        <p:spPr>
          <a:xfrm>
            <a:off x="2333260" y="520473"/>
            <a:ext cx="5391084" cy="3960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5DD37B2-BC3B-4437-92F3-F5155EEA1CFA}"/>
              </a:ext>
            </a:extLst>
          </p:cNvPr>
          <p:cNvSpPr/>
          <p:nvPr/>
        </p:nvSpPr>
        <p:spPr>
          <a:xfrm>
            <a:off x="2333260" y="3785148"/>
            <a:ext cx="4830511" cy="6953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7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7A76887F-E163-4636-BE41-D72922907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En tepede insan aklının yer aldığı, bünyesinde </a:t>
            </a:r>
            <a:r>
              <a:rPr lang="tr-TR" sz="2400" b="1" dirty="0"/>
              <a:t>nesnelerin interneti, bulut bilişim, blok zinciri, büyük veri ve yapay zekâ</a:t>
            </a:r>
            <a:r>
              <a:rPr lang="tr-TR" sz="2400" dirty="0"/>
              <a:t> gibi birçok teknolojiyi barındıran bu dönüşüm, iş süreçlerinde ve sosyal hayatta köklü değişiklikleri de beraberinde getirmektedir.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322AF83-EAC8-49E7-875D-A2B81B61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Dijital Dönüşüm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5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8B033B6A-ECA1-4AD4-AAB3-9718691D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05D4789-FC09-451A-B557-BD15B5C51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54" y="776288"/>
            <a:ext cx="7706846" cy="4367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6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7A76887F-E163-4636-BE41-D72922907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000" dirty="0"/>
              <a:t>Bu bağlamda, bilgi toplumu ve Dijital Türkiye politikaları zaman içerisinde, küresel ölçekli dijital dönüşüm reform çalışmalarına dönüşerek;</a:t>
            </a:r>
          </a:p>
          <a:p>
            <a:pPr marL="342900" indent="-342900">
              <a:buClr>
                <a:srgbClr val="F95C22"/>
              </a:buClr>
              <a:buFont typeface="Wingdings" panose="05000000000000000000" pitchFamily="2" charset="2"/>
              <a:buChar char="Ø"/>
            </a:pPr>
            <a:r>
              <a:rPr lang="tr-TR" sz="2000" dirty="0"/>
              <a:t>Yenilikçi teknolojiler ile yeni meslek ve iş alanlarını ortaya çıkarmakta,</a:t>
            </a:r>
          </a:p>
          <a:p>
            <a:pPr marL="342900" indent="-342900">
              <a:buClr>
                <a:srgbClr val="F95C22"/>
              </a:buClr>
              <a:buFont typeface="Wingdings" panose="05000000000000000000" pitchFamily="2" charset="2"/>
              <a:buChar char="Ø"/>
            </a:pPr>
            <a:r>
              <a:rPr lang="tr-TR" sz="2000" dirty="0"/>
              <a:t>Veri ekonomisi ile dünya ekonomisine yön vermekte,</a:t>
            </a:r>
          </a:p>
          <a:p>
            <a:pPr marL="342900" indent="-342900">
              <a:buClr>
                <a:srgbClr val="F95C22"/>
              </a:buClr>
              <a:buFont typeface="Wingdings" panose="05000000000000000000" pitchFamily="2" charset="2"/>
              <a:buChar char="Ø"/>
            </a:pPr>
            <a:r>
              <a:rPr lang="tr-TR" sz="2000" dirty="0"/>
              <a:t>İnsan merkezli yapay zekâ ile hayatı kolaylaştırmakta,</a:t>
            </a:r>
          </a:p>
          <a:p>
            <a:pPr marL="342900" indent="-342900">
              <a:buClr>
                <a:srgbClr val="F95C22"/>
              </a:buClr>
              <a:buFont typeface="Wingdings" panose="05000000000000000000" pitchFamily="2" charset="2"/>
              <a:buChar char="Ø"/>
            </a:pPr>
            <a:r>
              <a:rPr lang="tr-TR" sz="2000" dirty="0"/>
              <a:t>Siber güvenlik ile savunma alanlarına yeni bir boyut katmakta,</a:t>
            </a:r>
          </a:p>
          <a:p>
            <a:pPr marL="342900" indent="-342900">
              <a:buClr>
                <a:srgbClr val="F95C22"/>
              </a:buClr>
              <a:buFont typeface="Wingdings" panose="05000000000000000000" pitchFamily="2" charset="2"/>
              <a:buChar char="Ø"/>
            </a:pPr>
            <a:r>
              <a:rPr lang="tr-TR" sz="2000" dirty="0"/>
              <a:t>Daha şeffaf, hesap verebilir ve katılımcı bir yönetişim yapısını hayata geçirmektedir.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322AF83-EAC8-49E7-875D-A2B81B61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Dijital Dönüşüm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8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7A76887F-E163-4636-BE41-D72922907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rgbClr val="F95C22"/>
              </a:buClr>
              <a:buFont typeface="Wingdings" panose="05000000000000000000" pitchFamily="2" charset="2"/>
              <a:buChar char="Ø"/>
            </a:pPr>
            <a:r>
              <a:rPr lang="tr-TR" dirty="0"/>
              <a:t>Yerli ve millî yenilikçi teknolojileri üretmek kadar, bu teknolojilerin kullanımına imkân tanıyacak alt yapıların oluşturulmasına,</a:t>
            </a:r>
          </a:p>
          <a:p>
            <a:pPr marL="285750" indent="-285750">
              <a:buClr>
                <a:srgbClr val="F95C22"/>
              </a:buClr>
              <a:buFont typeface="Wingdings" panose="05000000000000000000" pitchFamily="2" charset="2"/>
              <a:buChar char="Ø"/>
            </a:pPr>
            <a:r>
              <a:rPr lang="tr-TR" dirty="0"/>
              <a:t>Bu alt yapı üzerinden iletilen verinin kendi sınırlarımız içinde kalarak yorumlanmasına,</a:t>
            </a:r>
          </a:p>
          <a:p>
            <a:pPr marL="285750" indent="-285750">
              <a:buClr>
                <a:srgbClr val="F95C22"/>
              </a:buClr>
              <a:buFont typeface="Wingdings" panose="05000000000000000000" pitchFamily="2" charset="2"/>
              <a:buChar char="Ø"/>
            </a:pPr>
            <a:r>
              <a:rPr lang="tr-TR" dirty="0"/>
              <a:t>Yapay zekâ ile yorumlanan büyük veriden değer ekonomisine geçiş için ihtiyaç duyulan iş süreçlerinin planlanmasına,</a:t>
            </a:r>
          </a:p>
          <a:p>
            <a:pPr marL="285750" indent="-285750">
              <a:buClr>
                <a:srgbClr val="F95C22"/>
              </a:buClr>
              <a:buFont typeface="Wingdings" panose="05000000000000000000" pitchFamily="2" charset="2"/>
              <a:buChar char="Ø"/>
            </a:pPr>
            <a:r>
              <a:rPr lang="tr-TR" dirty="0"/>
              <a:t>Siber hâkimiyet alanımız içerisinde güvenliğimizin sağlanmasına kadar birçok alanda faaliyetler yürütülmektedir.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322AF83-EAC8-49E7-875D-A2B81B61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Dijital Dönüşüm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9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384E15F-3A4E-4A0E-BA67-2C0D53306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59" y="388162"/>
            <a:ext cx="7704000" cy="473322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79EF41E6-A168-496F-8320-46110FA8EFA4}"/>
              </a:ext>
            </a:extLst>
          </p:cNvPr>
          <p:cNvSpPr/>
          <p:nvPr/>
        </p:nvSpPr>
        <p:spPr>
          <a:xfrm>
            <a:off x="1409700" y="0"/>
            <a:ext cx="7734300" cy="529754"/>
          </a:xfrm>
          <a:prstGeom prst="rect">
            <a:avLst/>
          </a:prstGeom>
          <a:solidFill>
            <a:srgbClr val="F9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2"/>
                </a:solidFill>
              </a:rPr>
              <a:t>Genel Müdürlüğümüz Tarafından Hazırlanan Çevrimiçi Eğitimler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0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8996DB24-193F-4179-962C-FFABF6F6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194" y="411750"/>
            <a:ext cx="4784015" cy="4320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660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A56EA66-4EEF-48FB-94A3-E01975611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21" y="411750"/>
            <a:ext cx="4908275" cy="43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1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697A107-7021-47A8-AB42-7FC09452C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44" y="411750"/>
            <a:ext cx="4236817" cy="43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1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0651B16-A980-4274-A2C2-D74772922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772" y="411750"/>
            <a:ext cx="4337349" cy="43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29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FB5EC49-FAD7-4109-B204-483C5395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57" y="411750"/>
            <a:ext cx="4941252" cy="43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35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C8E00D5-B82E-48E5-ACE7-43AFE03A5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893" y="411750"/>
            <a:ext cx="5070316" cy="43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8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FD1D82F-2307-4D26-BCB6-3C53B2D17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038" y="411750"/>
            <a:ext cx="4291548" cy="43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61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1A9B2658-04D5-409F-80DE-384A967F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9A5A7A3-1F04-4F3C-92B5-876FCDE8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0F6100C-D36B-45F8-BFE3-D9AE2BA0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7620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3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79EF41E6-A168-496F-8320-46110FA8EFA4}"/>
              </a:ext>
            </a:extLst>
          </p:cNvPr>
          <p:cNvSpPr/>
          <p:nvPr/>
        </p:nvSpPr>
        <p:spPr>
          <a:xfrm>
            <a:off x="1409700" y="0"/>
            <a:ext cx="7734300" cy="529754"/>
          </a:xfrm>
          <a:prstGeom prst="rect">
            <a:avLst/>
          </a:prstGeom>
          <a:solidFill>
            <a:srgbClr val="F9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2"/>
                </a:solidFill>
              </a:rPr>
              <a:t>Genel Müdürlüğümüz Tarafından Hazırlanan Çevrimiçi Eğitimler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BE9E96D-966A-4359-AF63-90F8F327B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299" y="716128"/>
            <a:ext cx="3533402" cy="3240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B8BB602-0382-4506-B0D2-0B9A074E8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330" y="709600"/>
            <a:ext cx="3533402" cy="3240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25770D2-42CF-42A6-8D8F-AACA140911A2}"/>
              </a:ext>
            </a:extLst>
          </p:cNvPr>
          <p:cNvSpPr txBox="1"/>
          <p:nvPr/>
        </p:nvSpPr>
        <p:spPr>
          <a:xfrm>
            <a:off x="1453038" y="4124326"/>
            <a:ext cx="7690962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300" dirty="0">
                <a:hlinkClick r:id="rId6"/>
              </a:rPr>
              <a:t>https://yegitek.meb.gov.tr/www/genel-mudurlugumuz-tarafindan-gelistirilen-cevrimici-egitimler/icerik/3421</a:t>
            </a:r>
            <a:endParaRPr lang="tr-TR" sz="1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31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69962529-F4BF-4B28-95C3-6215E14556B2}"/>
              </a:ext>
            </a:extLst>
          </p:cNvPr>
          <p:cNvSpPr/>
          <p:nvPr/>
        </p:nvSpPr>
        <p:spPr>
          <a:xfrm>
            <a:off x="2793564" y="2290635"/>
            <a:ext cx="3556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Teşekkürler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7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4B4B789D-8246-4A6E-B0F7-E9FFA431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774619"/>
            <a:ext cx="6406480" cy="3928053"/>
          </a:xfrm>
        </p:spPr>
        <p:txBody>
          <a:bodyPr>
            <a:normAutofit/>
          </a:bodyPr>
          <a:lstStyle/>
          <a:p>
            <a:r>
              <a:rPr lang="tr-TR" sz="2400" dirty="0"/>
              <a:t>Günümüzde </a:t>
            </a:r>
            <a:r>
              <a:rPr lang="tr-TR" sz="3200" b="1" dirty="0"/>
              <a:t>55ZB*</a:t>
            </a:r>
            <a:r>
              <a:rPr lang="tr-TR" sz="2400" dirty="0"/>
              <a:t> düzeyinde olan küresel veri hacminin </a:t>
            </a:r>
            <a:r>
              <a:rPr lang="tr-TR" sz="2400" b="1" dirty="0"/>
              <a:t>2024</a:t>
            </a:r>
            <a:r>
              <a:rPr lang="tr-TR" sz="2400" dirty="0"/>
              <a:t> yılında kümülatif olarak </a:t>
            </a:r>
            <a:r>
              <a:rPr lang="tr-TR" sz="3200" b="1" dirty="0"/>
              <a:t>143ZB</a:t>
            </a:r>
            <a:r>
              <a:rPr lang="tr-TR" sz="2400" dirty="0"/>
              <a:t> düzeyine ulaşması beklenmektedir. </a:t>
            </a:r>
          </a:p>
          <a:p>
            <a:endParaRPr lang="tr-TR" sz="2400" dirty="0"/>
          </a:p>
          <a:p>
            <a:r>
              <a:rPr lang="tr-TR" sz="2400" dirty="0"/>
              <a:t>Diğer bir ifadeyle; </a:t>
            </a:r>
            <a:r>
              <a:rPr lang="tr-TR" sz="2400" b="1" dirty="0"/>
              <a:t>2025</a:t>
            </a:r>
            <a:r>
              <a:rPr lang="tr-TR" sz="2400" dirty="0"/>
              <a:t> yılına gelindiğinde, dünya ortalaması olarak, kişi başı </a:t>
            </a:r>
            <a:r>
              <a:rPr lang="tr-TR" sz="3200" b="1" dirty="0"/>
              <a:t>19TB</a:t>
            </a:r>
            <a:r>
              <a:rPr lang="tr-TR" sz="2400" dirty="0"/>
              <a:t> veri söz konusu olacaktır. </a:t>
            </a:r>
          </a:p>
          <a:p>
            <a:endParaRPr lang="tr-TR" sz="2000" i="1" dirty="0"/>
          </a:p>
          <a:p>
            <a:r>
              <a:rPr lang="tr-TR" sz="1600" i="1" dirty="0"/>
              <a:t>*1 </a:t>
            </a:r>
            <a:r>
              <a:rPr lang="tr-TR" sz="1600" i="1" dirty="0" err="1"/>
              <a:t>Zettabyte</a:t>
            </a:r>
            <a:r>
              <a:rPr lang="tr-TR" sz="1600" i="1" dirty="0"/>
              <a:t> (ZB), 1 milyar </a:t>
            </a:r>
            <a:r>
              <a:rPr lang="tr-TR" sz="1600" i="1" dirty="0" err="1"/>
              <a:t>Terabyte</a:t>
            </a:r>
            <a:r>
              <a:rPr lang="tr-TR" sz="1600" i="1" dirty="0"/>
              <a:t> (TB)’a karşılık gelmektedir.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181FBC-F204-46F7-937B-9ACAAA9D3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099" y="3486481"/>
            <a:ext cx="101444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7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4B4B789D-8246-4A6E-B0F7-E9FFA431F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Önümüzdeki </a:t>
            </a:r>
            <a:r>
              <a:rPr lang="tr-TR" sz="3200" b="1" u="sng" dirty="0"/>
              <a:t>3 yılda </a:t>
            </a:r>
            <a:r>
              <a:rPr lang="tr-TR" sz="3200" b="1" dirty="0"/>
              <a:t>üretilecek verinin son </a:t>
            </a:r>
            <a:r>
              <a:rPr lang="tr-TR" sz="3200" b="1" u="sng" dirty="0"/>
              <a:t>30 yılda </a:t>
            </a:r>
            <a:r>
              <a:rPr lang="tr-TR" sz="3200" b="1" dirty="0"/>
              <a:t>üretilenden fazla olması öngörülmektedir. </a:t>
            </a:r>
          </a:p>
          <a:p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7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284A52E6-98BF-4EE0-8608-F5F374226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Küresel YZ harcamalarının 2020 yılında yaklaşık </a:t>
            </a:r>
            <a:r>
              <a:rPr lang="tr-TR" sz="2400" b="1" dirty="0"/>
              <a:t>50,1</a:t>
            </a:r>
            <a:r>
              <a:rPr lang="tr-TR" sz="2400" dirty="0"/>
              <a:t> milyar dolar olduğu tahmin edilmektedir. </a:t>
            </a:r>
          </a:p>
          <a:p>
            <a:endParaRPr lang="tr-TR" sz="2400" dirty="0"/>
          </a:p>
          <a:p>
            <a:r>
              <a:rPr lang="tr-TR" sz="2400" dirty="0"/>
              <a:t>Pazar büyüklüğünün 2024 yılına kadar </a:t>
            </a:r>
            <a:r>
              <a:rPr lang="tr-TR" sz="2400" b="1" dirty="0"/>
              <a:t>%20,1’lik</a:t>
            </a:r>
            <a:r>
              <a:rPr lang="tr-TR" sz="2400" dirty="0"/>
              <a:t> yıllık büyüme oranıyla </a:t>
            </a:r>
            <a:r>
              <a:rPr lang="tr-TR" sz="2400" b="1" dirty="0"/>
              <a:t>110</a:t>
            </a:r>
            <a:r>
              <a:rPr lang="tr-TR" sz="2400" dirty="0"/>
              <a:t> milyar doları aşması beklenmektedir. </a:t>
            </a:r>
          </a:p>
          <a:p>
            <a:endParaRPr lang="tr-TR" sz="2400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D5F9927-FB9F-44DC-A2C6-D7DB8C5C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Küresel Yapay Zekâ Pazarı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7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284A52E6-98BF-4EE0-8608-F5F374226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2025 yılına kadar, piyasaya sürülecek kurumsal yazılımların </a:t>
            </a:r>
            <a:r>
              <a:rPr lang="tr-TR" sz="2400" b="1" dirty="0"/>
              <a:t>%90</a:t>
            </a:r>
            <a:r>
              <a:rPr lang="tr-TR" sz="2400" dirty="0"/>
              <a:t>’ında YZ işlevlerinin yer alması beklenmektedir. </a:t>
            </a:r>
          </a:p>
          <a:p>
            <a:endParaRPr lang="tr-TR" sz="2400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D5F9927-FB9F-44DC-A2C6-D7DB8C5C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Küresel Yapay Zekâ Pazarı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4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70VyLsZ5"/>
  <p:tag name="ARTICULATE_DESIGN_ID_OFFICE TEMASI" val="Zy9taeCm"/>
  <p:tag name="ARTICULATE_DESIGN_ID_DILIM" val="wtvbusRq"/>
  <p:tag name="ARTICULATE_DESIGN_ID_ENTEGRAL" val="nGRcXOAF"/>
  <p:tag name="ARTICULATE_DESIGN_ID_GALERI" val="1MJ6RBsR"/>
  <p:tag name="ARTICULATE_DESIGN_ID_GEÇMIŞE BAKIŞ" val="3m59fwpU"/>
  <p:tag name="ARTICULATE_DESIGN_ID_1_OFFICE THEME" val="WMse0rl4"/>
  <p:tag name="ARTICULATE_SLIDE_THUMBNAIL_REFRESH" val="1"/>
  <p:tag name="ARTICULATE_SLIDE_COUNT" val="5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CodeWeek_02.07.19" id="{6342E7A0-DA07-6045-B0F6-EE6999B57C28}" vid="{398CF691-A9BA-404C-A50B-0594E4ECF492}"/>
    </a:ext>
  </a:extLst>
</a:theme>
</file>

<file path=ppt/theme/theme2.xml><?xml version="1.0" encoding="utf-8"?>
<a:theme xmlns:a="http://schemas.openxmlformats.org/drawingml/2006/main" name="1_Office Theme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CodeWeek_02.07.19" id="{6342E7A0-DA07-6045-B0F6-EE6999B57C28}" vid="{398CF691-A9BA-404C-A50B-0594E4ECF492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0BA3EA1FE41A48A631AA12CEBB2FF0" ma:contentTypeVersion="13" ma:contentTypeDescription="Crear nuevo documento." ma:contentTypeScope="" ma:versionID="ca809a644b0a3ae46b90d607e349fa3b">
  <xsd:schema xmlns:xsd="http://www.w3.org/2001/XMLSchema" xmlns:xs="http://www.w3.org/2001/XMLSchema" xmlns:p="http://schemas.microsoft.com/office/2006/metadata/properties" xmlns:ns2="28ed548b-06d4-4d5d-ada0-bc6201e4ab8f" xmlns:ns3="3df8c997-6be4-4ad3-bcd7-b437e60cf1dd" targetNamespace="http://schemas.microsoft.com/office/2006/metadata/properties" ma:root="true" ma:fieldsID="d0f915da5d1a018d58ca531ee0ab40f9" ns2:_="" ns3:_="">
    <xsd:import namespace="28ed548b-06d4-4d5d-ada0-bc6201e4ab8f"/>
    <xsd:import namespace="3df8c997-6be4-4ad3-bcd7-b437e60cf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d548b-06d4-4d5d-ada0-bc6201e4ab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8c997-6be4-4ad3-bcd7-b437e60cf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ACEADB-6305-47AB-9806-7C50C9386B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194A68-4DBA-4635-9301-D5EB85424C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2D4226-2480-4FF9-B39B-779CA47867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ed548b-06d4-4d5d-ada0-bc6201e4ab8f"/>
    <ds:schemaRef ds:uri="3df8c997-6be4-4ad3-bcd7-b437e60cf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3611</TotalTime>
  <Words>3033</Words>
  <Application>Microsoft Office PowerPoint</Application>
  <PresentationFormat>Ekran Gösterisi (16:9)</PresentationFormat>
  <Paragraphs>312</Paragraphs>
  <Slides>51</Slides>
  <Notes>38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51</vt:i4>
      </vt:variant>
    </vt:vector>
  </HeadingPairs>
  <TitlesOfParts>
    <vt:vector size="61" baseType="lpstr">
      <vt:lpstr>Arial</vt:lpstr>
      <vt:lpstr>Calibri</vt:lpstr>
      <vt:lpstr>EC Square Sans Cond Pro Medium</vt:lpstr>
      <vt:lpstr>EC Square Sans Pro</vt:lpstr>
      <vt:lpstr>EC Square Sans Pro Medium</vt:lpstr>
      <vt:lpstr>Montserrat Medium</vt:lpstr>
      <vt:lpstr>PT Sans</vt:lpstr>
      <vt:lpstr>Wingdings</vt:lpstr>
      <vt:lpstr>Office Theme</vt:lpstr>
      <vt:lpstr>1_Office Theme</vt:lpstr>
      <vt:lpstr>Kod Haftası 2023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Küresel Yapay Zekâ Pazarı </vt:lpstr>
      <vt:lpstr>Küresel Yapay Zekâ Pazarı </vt:lpstr>
      <vt:lpstr>Küresel Yapay Zekâ Pazarı </vt:lpstr>
      <vt:lpstr>Küresel Yapay Zekâ Pazarı</vt:lpstr>
      <vt:lpstr>Küresel Yapay Zekâ Pazarı</vt:lpstr>
      <vt:lpstr>PowerPoint Sunusu</vt:lpstr>
      <vt:lpstr>Dünya Çapında Veri ve YZ Alanı Meslek Kümesinde İhtiyaç Duyulacak Beceri Setleri, 2022</vt:lpstr>
      <vt:lpstr>Ülkelerin YZ Stratejileri</vt:lpstr>
      <vt:lpstr>Ülkelerin YZ Stratejileri</vt:lpstr>
      <vt:lpstr>Ülkelerin YZ Stratejileri</vt:lpstr>
      <vt:lpstr>Ülkelerin YZ Stratejileri</vt:lpstr>
      <vt:lpstr>Ülkelerin YZ Stratejileri</vt:lpstr>
      <vt:lpstr>Ülkelerin YZ Stratejileri</vt:lpstr>
      <vt:lpstr>Ülkelerin YZ Stratejileri</vt:lpstr>
      <vt:lpstr>Ülkelerin YZ Stratejileri</vt:lpstr>
      <vt:lpstr>Ülkelerin YZ Stratejileri</vt:lpstr>
      <vt:lpstr>Küresel Endekslerde Türkiye’nin Görünümü</vt:lpstr>
      <vt:lpstr>Küresel Endekslerde Türkiye’nin Görünümü </vt:lpstr>
      <vt:lpstr> </vt:lpstr>
      <vt:lpstr> </vt:lpstr>
      <vt:lpstr> </vt:lpstr>
      <vt:lpstr> </vt:lpstr>
      <vt:lpstr>Stratejik Öncelikler, Amaçlar ve Tedbirler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Dijital Dönüşüm</vt:lpstr>
      <vt:lpstr>Dijital Dönüşüm</vt:lpstr>
      <vt:lpstr>Dijital Dönüşüm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Week at School</dc:title>
  <dc:creator>Gillebert, Margaux</dc:creator>
  <cp:lastModifiedBy>Ünal Çelik</cp:lastModifiedBy>
  <cp:revision>118</cp:revision>
  <dcterms:created xsi:type="dcterms:W3CDTF">2019-07-05T07:41:55Z</dcterms:created>
  <dcterms:modified xsi:type="dcterms:W3CDTF">2023-05-10T11:57:44Z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0x0101006F0BA3EA1FE41A48A631AA12CEBB2FF0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2022-04-12T07:00:43Z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6a9fe2e2-d0b9-405e-b4f3-387b0aeffee8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ArticulateGUID">
    <vt:lpwstr>E1414B06-1C27-48B4-82C6-580E0E35A9A7</vt:lpwstr>
  </property>
  <property fmtid="{D5CDD505-2E9C-101B-9397-08002B2CF9AE}" pid="11" name="ArticulatePath">
    <vt:lpwstr>kod_haftası_2022</vt:lpwstr>
  </property>
</Properties>
</file>