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3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3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3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4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4"/>
  </p:sldMasterIdLst>
  <p:notesMasterIdLst>
    <p:notesMasterId r:id="rId66"/>
  </p:notesMasterIdLst>
  <p:handoutMasterIdLst>
    <p:handoutMasterId r:id="rId67"/>
  </p:handoutMasterIdLst>
  <p:sldIdLst>
    <p:sldId id="276" r:id="rId5"/>
    <p:sldId id="295" r:id="rId6"/>
    <p:sldId id="363" r:id="rId7"/>
    <p:sldId id="299" r:id="rId8"/>
    <p:sldId id="300" r:id="rId9"/>
    <p:sldId id="321" r:id="rId10"/>
    <p:sldId id="320" r:id="rId11"/>
    <p:sldId id="345" r:id="rId12"/>
    <p:sldId id="289" r:id="rId13"/>
    <p:sldId id="322" r:id="rId14"/>
    <p:sldId id="323" r:id="rId15"/>
    <p:sldId id="324" r:id="rId16"/>
    <p:sldId id="326" r:id="rId17"/>
    <p:sldId id="327" r:id="rId18"/>
    <p:sldId id="328" r:id="rId19"/>
    <p:sldId id="329" r:id="rId20"/>
    <p:sldId id="330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6" r:id="rId34"/>
    <p:sldId id="302" r:id="rId35"/>
    <p:sldId id="316" r:id="rId36"/>
    <p:sldId id="303" r:id="rId37"/>
    <p:sldId id="305" r:id="rId38"/>
    <p:sldId id="306" r:id="rId39"/>
    <p:sldId id="304" r:id="rId40"/>
    <p:sldId id="308" r:id="rId41"/>
    <p:sldId id="310" r:id="rId42"/>
    <p:sldId id="311" r:id="rId43"/>
    <p:sldId id="312" r:id="rId44"/>
    <p:sldId id="317" r:id="rId45"/>
    <p:sldId id="313" r:id="rId46"/>
    <p:sldId id="315" r:id="rId47"/>
    <p:sldId id="318" r:id="rId48"/>
    <p:sldId id="319" r:id="rId49"/>
    <p:sldId id="314" r:id="rId50"/>
    <p:sldId id="347" r:id="rId51"/>
    <p:sldId id="348" r:id="rId52"/>
    <p:sldId id="359" r:id="rId53"/>
    <p:sldId id="360" r:id="rId54"/>
    <p:sldId id="361" r:id="rId55"/>
    <p:sldId id="362" r:id="rId56"/>
    <p:sldId id="354" r:id="rId57"/>
    <p:sldId id="355" r:id="rId58"/>
    <p:sldId id="356" r:id="rId59"/>
    <p:sldId id="357" r:id="rId60"/>
    <p:sldId id="293" r:id="rId61"/>
    <p:sldId id="294" r:id="rId62"/>
    <p:sldId id="353" r:id="rId63"/>
    <p:sldId id="301" r:id="rId64"/>
    <p:sldId id="358" r:id="rId6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adeleştirilmiş" id="{0417AAF2-C33B-7C49-9F6A-A9D529DD8A9F}">
          <p14:sldIdLst>
            <p14:sldId id="276"/>
            <p14:sldId id="295"/>
            <p14:sldId id="363"/>
            <p14:sldId id="299"/>
            <p14:sldId id="300"/>
            <p14:sldId id="321"/>
            <p14:sldId id="320"/>
            <p14:sldId id="345"/>
            <p14:sldId id="289"/>
            <p14:sldId id="322"/>
            <p14:sldId id="323"/>
            <p14:sldId id="324"/>
            <p14:sldId id="326"/>
            <p14:sldId id="327"/>
            <p14:sldId id="328"/>
            <p14:sldId id="329"/>
            <p14:sldId id="330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6"/>
            <p14:sldId id="302"/>
            <p14:sldId id="316"/>
            <p14:sldId id="303"/>
            <p14:sldId id="305"/>
            <p14:sldId id="306"/>
            <p14:sldId id="304"/>
            <p14:sldId id="308"/>
            <p14:sldId id="310"/>
            <p14:sldId id="311"/>
            <p14:sldId id="312"/>
            <p14:sldId id="317"/>
            <p14:sldId id="313"/>
            <p14:sldId id="315"/>
            <p14:sldId id="318"/>
            <p14:sldId id="319"/>
            <p14:sldId id="314"/>
            <p14:sldId id="347"/>
            <p14:sldId id="348"/>
            <p14:sldId id="359"/>
            <p14:sldId id="360"/>
            <p14:sldId id="361"/>
            <p14:sldId id="362"/>
            <p14:sldId id="354"/>
            <p14:sldId id="355"/>
            <p14:sldId id="356"/>
            <p14:sldId id="357"/>
            <p14:sldId id="293"/>
            <p14:sldId id="294"/>
            <p14:sldId id="353"/>
            <p14:sldId id="301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E7B450-0D72-C10F-7AEE-FD2F20CB0574}" name="Béatrice Nguyen Duy" initials="BD" userId="S::beatrice.nguyen-duy_eun.org#ext#@eceuropaeu.onmicrosoft.com::113f1a87-d8a2-4046-83da-34cc8767fb1d" providerId="AD"/>
  <p188:author id="{F742E1D5-265C-B38A-794D-2375F256F569}" name="Silva Franco, Diana" initials="SD" userId="S::diana.silvafranco_gopacom.eu#ext#@eceuropaeu.onmicrosoft.com::51879d0b-fd16-4612-943a-207d1f286c1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inkova, Gabriela" initials="GC" lastIdx="1" clrIdx="0"/>
  <p:cmAuthor id="1" name="Gillebert, Margaux" initials="MXG" lastIdx="1" clrIdx="1"/>
  <p:cmAuthor id="2" name="Merve Şaban" initials="MŞ" lastIdx="1" clrIdx="2">
    <p:extLst>
      <p:ext uri="{19B8F6BF-5375-455C-9EA6-DF929625EA0E}">
        <p15:presenceInfo xmlns:p15="http://schemas.microsoft.com/office/powerpoint/2012/main" userId="S::mervesabanyz@yegitek.meb.k12.tr::338d3996-46db-4abc-a83d-2b01941bdf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65F567-30CD-4FA4-A456-E4925E719808}" v="2" dt="2023-02-22T16:42:49.909"/>
    <p1510:client id="{FA819D17-00ED-5F07-681C-7EF3436C0F3D}" v="55" dt="2023-02-24T12:12:14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0" autoAdjust="0"/>
    <p:restoredTop sz="94660"/>
  </p:normalViewPr>
  <p:slideViewPr>
    <p:cSldViewPr snapToGrid="0">
      <p:cViewPr varScale="1">
        <p:scale>
          <a:sx n="174" d="100"/>
          <a:sy n="174" d="100"/>
        </p:scale>
        <p:origin x="29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74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al__ma_Sayfas_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_al__ma_Sayfas_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al__ma_Sayfas_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al__ma_Sayfas_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al__ma_Sayfas_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_al__ma_Sayfas_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_al__ma_Sayfas_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_al__ma_Sayfas_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_al__ma_Sayfas_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_al__ma_Sayfas_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7-449A-BD5B-7EE127E88B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7-449A-BD5B-7EE127E88B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7-449A-BD5B-7EE127E88B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7-449A-BD5B-7EE127E88BE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7-449A-BD5B-7EE127E88BE0}"/>
              </c:ext>
            </c:extLst>
          </c:dPt>
          <c:dLbls>
            <c:dLbl>
              <c:idx val="0"/>
              <c:layout>
                <c:manualLayout>
                  <c:x val="-0.16390748031496072"/>
                  <c:y val="3.4715973003374576E-2"/>
                </c:manualLayout>
              </c:layout>
              <c:tx>
                <c:rich>
                  <a:bodyPr/>
                  <a:lstStyle/>
                  <a:p>
                    <a:fld id="{B40722D7-0E53-49C6-BD03-E720186EE3FD}" type="CATEGORYNAME">
                      <a:rPr lang="en-US"/>
                      <a:pPr/>
                      <a:t>[KATEGORİ ADI]</a:t>
                    </a:fld>
                    <a:endParaRPr lang="en-US" baseline="0"/>
                  </a:p>
                  <a:p>
                    <a:r>
                      <a:rPr lang="en-US"/>
                      <a:t>%43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FC7-449A-BD5B-7EE127E88BE0}"/>
                </c:ext>
              </c:extLst>
            </c:dLbl>
            <c:dLbl>
              <c:idx val="1"/>
              <c:layout>
                <c:manualLayout>
                  <c:x val="0.16551035287255764"/>
                  <c:y val="-0.14973722034745657"/>
                </c:manualLayout>
              </c:layout>
              <c:tx>
                <c:rich>
                  <a:bodyPr/>
                  <a:lstStyle/>
                  <a:p>
                    <a:fld id="{1FF3F1B9-1F4D-4CA5-83AD-4923E222AE2A}" type="CATEGORYNAME">
                      <a:rPr lang="en-US"/>
                      <a:pPr/>
                      <a:t>[KATEGORİ ADI]</a:t>
                    </a:fld>
                    <a:endParaRPr lang="en-US" baseline="0"/>
                  </a:p>
                  <a:p>
                    <a:r>
                      <a:rPr lang="en-US"/>
                      <a:t>%48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FC7-449A-BD5B-7EE127E88BE0}"/>
                </c:ext>
              </c:extLst>
            </c:dLbl>
            <c:dLbl>
              <c:idx val="2"/>
              <c:layout>
                <c:manualLayout>
                  <c:x val="-2.0341728050664601E-2"/>
                  <c:y val="1.6993202718912435E-2"/>
                </c:manualLayout>
              </c:layout>
              <c:tx>
                <c:rich>
                  <a:bodyPr/>
                  <a:lstStyle/>
                  <a:p>
                    <a:fld id="{C1FDD721-128C-49CF-AC6D-8106D2B338D5}" type="CATEGORYNAME">
                      <a:rPr lang="en-US"/>
                      <a:pPr/>
                      <a:t>[KATEGORİ ADI]</a:t>
                    </a:fld>
                    <a:endParaRPr lang="en-US" baseline="0"/>
                  </a:p>
                  <a:p>
                    <a:r>
                      <a:rPr lang="en-US" baseline="0"/>
                      <a:t> %2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FC7-449A-BD5B-7EE127E88BE0}"/>
                </c:ext>
              </c:extLst>
            </c:dLbl>
            <c:dLbl>
              <c:idx val="3"/>
              <c:layout>
                <c:manualLayout>
                  <c:x val="3.7763196267133273E-2"/>
                  <c:y val="0.12028215223097113"/>
                </c:manualLayout>
              </c:layout>
              <c:tx>
                <c:rich>
                  <a:bodyPr/>
                  <a:lstStyle/>
                  <a:p>
                    <a:fld id="{B94C25F5-2FEB-433C-B6BA-D38617734E1E}" type="CATEGORYNAME">
                      <a:rPr lang="en-US"/>
                      <a:pPr/>
                      <a:t>[KATEGORİ ADI]</a:t>
                    </a:fld>
                    <a:endParaRPr lang="en-US" baseline="0"/>
                  </a:p>
                  <a:p>
                    <a:r>
                      <a:rPr lang="en-US" baseline="0"/>
                      <a:t> %7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FC7-449A-BD5B-7EE127E88B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Sayfa1!$A$2:$A$6</c:f>
              <c:strCache>
                <c:ptCount val="4"/>
                <c:pt idx="0">
                  <c:v>İl Merkezi</c:v>
                </c:pt>
                <c:pt idx="1">
                  <c:v>İlçe Merkezi</c:v>
                </c:pt>
                <c:pt idx="2">
                  <c:v>Kasaba</c:v>
                </c:pt>
                <c:pt idx="3">
                  <c:v>Köy</c:v>
                </c:pt>
              </c:strCache>
            </c:strRef>
          </c:cat>
          <c:val>
            <c:numRef>
              <c:f>Sayfa1!$B$2:$B$6</c:f>
              <c:numCache>
                <c:formatCode>General</c:formatCode>
                <c:ptCount val="5"/>
                <c:pt idx="0">
                  <c:v>42.8</c:v>
                </c:pt>
                <c:pt idx="1">
                  <c:v>47.8</c:v>
                </c:pt>
                <c:pt idx="2">
                  <c:v>2.2000000000000002</c:v>
                </c:pt>
                <c:pt idx="3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7-449A-BD5B-7EE127E88B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Katılımcıların Cinsiyete Göre Dağılımları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20-4911-84EC-B0F6750EAB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20-4911-84EC-B0F6750EAB1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9AC0844-A9AC-445C-9FB6-7904D97EFE95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
%76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20-4911-84EC-B0F6750EAB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F818623-1CBF-4D06-9237-27E233DA32F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
%24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820-4911-84EC-B0F6750EAB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Sayfa1!$A$2:$A$3</c:f>
              <c:strCache>
                <c:ptCount val="2"/>
                <c:pt idx="0">
                  <c:v>Kadın</c:v>
                </c:pt>
                <c:pt idx="1">
                  <c:v>Erkek</c:v>
                </c:pt>
              </c:strCache>
            </c:strRef>
          </c:cat>
          <c:val>
            <c:numRef>
              <c:f>Sayfa1!$B$2:$B$3</c:f>
              <c:numCache>
                <c:formatCode>General</c:formatCode>
                <c:ptCount val="2"/>
                <c:pt idx="0">
                  <c:v>76.5</c:v>
                </c:pt>
                <c:pt idx="1">
                  <c:v>23.5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20-4911-84EC-B0F6750EAB1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Sayfa1!$A$2:$A$7</c:f>
              <c:strCache>
                <c:ptCount val="6"/>
                <c:pt idx="0">
                  <c:v>5 yıldan az</c:v>
                </c:pt>
                <c:pt idx="1">
                  <c:v>5-10 yıl </c:v>
                </c:pt>
                <c:pt idx="2">
                  <c:v>10-15 yıl</c:v>
                </c:pt>
                <c:pt idx="3">
                  <c:v>15-20 yıl</c:v>
                </c:pt>
                <c:pt idx="4">
                  <c:v>20-25 yıl</c:v>
                </c:pt>
                <c:pt idx="5">
                  <c:v>25 yıl ve üzeri</c:v>
                </c:pt>
              </c:strCache>
            </c:strRef>
          </c:cat>
          <c:val>
            <c:numRef>
              <c:f>Sayfa1!$B$2:$B$7</c:f>
              <c:numCache>
                <c:formatCode>General</c:formatCode>
                <c:ptCount val="6"/>
                <c:pt idx="0">
                  <c:v>290</c:v>
                </c:pt>
                <c:pt idx="1">
                  <c:v>847</c:v>
                </c:pt>
                <c:pt idx="2" formatCode="#,##0">
                  <c:v>1144</c:v>
                </c:pt>
                <c:pt idx="3" formatCode="#,##0">
                  <c:v>1028</c:v>
                </c:pt>
                <c:pt idx="4">
                  <c:v>498</c:v>
                </c:pt>
                <c:pt idx="5">
                  <c:v>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A-4A19-A0EF-0C10278F4D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10867008"/>
        <c:axId val="610861600"/>
      </c:barChart>
      <c:catAx>
        <c:axId val="610867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tr-TR"/>
          </a:p>
        </c:txPr>
        <c:crossAx val="610861600"/>
        <c:crosses val="autoZero"/>
        <c:auto val="1"/>
        <c:lblAlgn val="ctr"/>
        <c:lblOffset val="100"/>
        <c:noMultiLvlLbl val="0"/>
      </c:catAx>
      <c:valAx>
        <c:axId val="610861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tr-TR"/>
          </a:p>
        </c:txPr>
        <c:crossAx val="61086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9A-46F8-B364-38AF2D58E2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9A-46F8-B364-38AF2D58E2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9A-46F8-B364-38AF2D58E2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9A-46F8-B364-38AF2D58E2C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Ön Lisans</a:t>
                    </a:r>
                  </a:p>
                  <a:p>
                    <a:r>
                      <a:rPr lang="en-US"/>
                      <a:t>%</a:t>
                    </a:r>
                    <a:fld id="{67285D25-D996-465A-8120-DF44342000A4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9A-46F8-B364-38AF2D58E2C3}"/>
                </c:ext>
              </c:extLst>
            </c:dLbl>
            <c:dLbl>
              <c:idx val="1"/>
              <c:layout>
                <c:manualLayout>
                  <c:x val="-9.4539224263633717E-2"/>
                  <c:y val="-0.1821859767529058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Lisans</a:t>
                    </a:r>
                  </a:p>
                  <a:p>
                    <a:r>
                      <a:rPr lang="en-US"/>
                      <a:t>%</a:t>
                    </a:r>
                    <a:fld id="{9B64B04B-6D7B-4800-AA32-1089087318A5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69A-46F8-B364-38AF2D58E2C3}"/>
                </c:ext>
              </c:extLst>
            </c:dLbl>
            <c:dLbl>
              <c:idx val="2"/>
              <c:layout>
                <c:manualLayout>
                  <c:x val="0.13781404928550597"/>
                  <c:y val="0.1678408948881390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Yüksek Lisans</a:t>
                    </a:r>
                  </a:p>
                  <a:p>
                    <a:r>
                      <a:rPr lang="en-US"/>
                      <a:t>%</a:t>
                    </a:r>
                    <a:fld id="{24CCA904-B810-405C-8325-36ADCEA098A9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69A-46F8-B364-38AF2D58E2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Doktora</a:t>
                    </a:r>
                  </a:p>
                  <a:p>
                    <a:r>
                      <a:rPr lang="en-US"/>
                      <a:t>%0,7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9A-46F8-B364-38AF2D58E2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4"/>
                <c:pt idx="0">
                  <c:v>Ön Lisans</c:v>
                </c:pt>
                <c:pt idx="1">
                  <c:v>Lisans</c:v>
                </c:pt>
                <c:pt idx="2">
                  <c:v>Yüksek Lisans</c:v>
                </c:pt>
                <c:pt idx="3">
                  <c:v>Doktora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0.8</c:v>
                </c:pt>
                <c:pt idx="1">
                  <c:v>73.5</c:v>
                </c:pt>
                <c:pt idx="2">
                  <c:v>25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9A-46F8-B364-38AF2D58E2C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815416302128899"/>
          <c:y val="0.14718253968253969"/>
          <c:w val="0.41906222659667541"/>
          <c:h val="0.7183923884514436"/>
        </c:manualLayout>
      </c:layout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B9-40AE-A687-6DFBF0E7FB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B9-40AE-A687-6DFBF0E7FB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B9-40AE-A687-6DFBF0E7FB99}"/>
              </c:ext>
            </c:extLst>
          </c:dPt>
          <c:dLbls>
            <c:dLbl>
              <c:idx val="0"/>
              <c:layout>
                <c:manualLayout>
                  <c:x val="-9.6964311752697582E-2"/>
                  <c:y val="0.1434980002499687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Okul Öncesi</a:t>
                    </a:r>
                  </a:p>
                  <a:p>
                    <a:fld id="{B00DCEBB-292A-4589-874C-F539357CED47}" type="VALUE">
                      <a:rPr lang="en-US"/>
                      <a:pPr/>
                      <a:t>[DEĞER]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3B9-40AE-A687-6DFBF0E7FB99}"/>
                </c:ext>
              </c:extLst>
            </c:dLbl>
            <c:dLbl>
              <c:idx val="1"/>
              <c:layout>
                <c:manualLayout>
                  <c:x val="2.4030329542140566E-3"/>
                  <c:y val="-0.2638045244344456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İlköğretim</a:t>
                    </a:r>
                  </a:p>
                  <a:p>
                    <a:fld id="{3059B8F3-BD5A-42FF-AE70-5E26BF1DC9E8}" type="VALUE">
                      <a:rPr lang="en-US"/>
                      <a:pPr/>
                      <a:t>[DEĞER]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B9-40AE-A687-6DFBF0E7FB99}"/>
                </c:ext>
              </c:extLst>
            </c:dLbl>
            <c:dLbl>
              <c:idx val="2"/>
              <c:layout>
                <c:manualLayout>
                  <c:x val="0.10116934601924764"/>
                  <c:y val="0.1502959005124359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Ortaöğretim</a:t>
                    </a:r>
                  </a:p>
                  <a:p>
                    <a:fld id="{3AB4702B-ED74-4D4A-ADB2-2DC84CAC9AA5}" type="VALUE">
                      <a:rPr lang="en-US"/>
                      <a:pPr/>
                      <a:t>[DEĞER]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B9-40AE-A687-6DFBF0E7FB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Sayfa1!$A$2:$A$4</c:f>
              <c:strCache>
                <c:ptCount val="3"/>
                <c:pt idx="0">
                  <c:v>Okul Öncesi</c:v>
                </c:pt>
                <c:pt idx="1">
                  <c:v>İlköğretim</c:v>
                </c:pt>
                <c:pt idx="2">
                  <c:v>Ortaöğretim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18.600000000000001</c:v>
                </c:pt>
                <c:pt idx="1">
                  <c:v>63.5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B9-40AE-A687-6DFBF0E7FB9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50-4B4A-83DE-03F90FC479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50-4B4A-83DE-03F90FC479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50-4B4A-83DE-03F90FC479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50-4B4A-83DE-03F90FC4791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250-4B4A-83DE-03F90FC4791F}"/>
              </c:ext>
            </c:extLst>
          </c:dPt>
          <c:dLbls>
            <c:dLbl>
              <c:idx val="0"/>
              <c:layout>
                <c:manualLayout>
                  <c:x val="-0.10458442694663167"/>
                  <c:y val="0.1722865891763529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Okul Öncesi</a:t>
                    </a:r>
                  </a:p>
                  <a:p>
                    <a:r>
                      <a:rPr lang="en-US"/>
                      <a:t>%</a:t>
                    </a:r>
                    <a:fld id="{C2F47702-029F-4D7C-A16C-A933AA7230D4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250-4B4A-83DE-03F90FC4791F}"/>
                </c:ext>
              </c:extLst>
            </c:dLbl>
            <c:dLbl>
              <c:idx val="1"/>
              <c:layout>
                <c:manualLayout>
                  <c:x val="3.3013542578011083E-2"/>
                  <c:y val="-0.2257136607924009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İlköğretim</a:t>
                    </a:r>
                  </a:p>
                  <a:p>
                    <a:r>
                      <a:rPr lang="en-US"/>
                      <a:t>%</a:t>
                    </a:r>
                    <a:fld id="{EE35C6FF-1311-4C13-AB5C-24C40AAA7588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250-4B4A-83DE-03F90FC4791F}"/>
                </c:ext>
              </c:extLst>
            </c:dLbl>
            <c:dLbl>
              <c:idx val="2"/>
              <c:layout>
                <c:manualLayout>
                  <c:x val="9.202901720618252E-2"/>
                  <c:y val="0.1650409323834520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Ortaöğretim</a:t>
                    </a:r>
                  </a:p>
                  <a:p>
                    <a:r>
                      <a:rPr lang="en-US"/>
                      <a:t>%</a:t>
                    </a:r>
                    <a:fld id="{1AB51BC5-6BCE-4365-A9E2-139013B37A13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250-4B4A-83DE-03F90FC4791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Öğretmenler</a:t>
                    </a:r>
                  </a:p>
                  <a:p>
                    <a:r>
                      <a:rPr lang="en-US"/>
                      <a:t>%</a:t>
                    </a:r>
                    <a:fld id="{A6BBE401-F4BC-4F6C-B62A-FEA78EA39890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250-4B4A-83DE-03F90FC4791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Diğer</a:t>
                    </a:r>
                  </a:p>
                  <a:p>
                    <a:r>
                      <a:rPr lang="en-US"/>
                      <a:t>%</a:t>
                    </a:r>
                    <a:fld id="{C097070D-21F5-4E7A-8E13-9B58E1A2A2BA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250-4B4A-83DE-03F90FC479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Sayfa1!$A$2:$A$6</c:f>
              <c:strCache>
                <c:ptCount val="5"/>
                <c:pt idx="0">
                  <c:v>Okul Öncesi</c:v>
                </c:pt>
                <c:pt idx="1">
                  <c:v>İlköğretim</c:v>
                </c:pt>
                <c:pt idx="2">
                  <c:v>Ortaöğretim</c:v>
                </c:pt>
                <c:pt idx="3">
                  <c:v>Öğretmenler</c:v>
                </c:pt>
                <c:pt idx="4">
                  <c:v>Diğer</c:v>
                </c:pt>
              </c:strCache>
            </c:strRef>
          </c:cat>
          <c:val>
            <c:numRef>
              <c:f>Sayfa1!$B$2:$B$6</c:f>
              <c:numCache>
                <c:formatCode>General</c:formatCode>
                <c:ptCount val="5"/>
                <c:pt idx="0">
                  <c:v>20.7</c:v>
                </c:pt>
                <c:pt idx="1">
                  <c:v>61.9</c:v>
                </c:pt>
                <c:pt idx="2">
                  <c:v>15.8</c:v>
                </c:pt>
                <c:pt idx="3">
                  <c:v>0.7</c:v>
                </c:pt>
                <c:pt idx="4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250-4B4A-83DE-03F90FC4791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99-4F07-BCDF-2F4094DD74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99-4F07-BCDF-2F4094DD74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99-4F07-BCDF-2F4094DD74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99-4F07-BCDF-2F4094DD7475}"/>
              </c:ext>
            </c:extLst>
          </c:dPt>
          <c:dLbls>
            <c:dLbl>
              <c:idx val="0"/>
              <c:layout>
                <c:manualLayout>
                  <c:x val="-6.8820437966912257E-2"/>
                  <c:y val="9.77343876009912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700" b="0" i="0" u="none" strike="noStrike" kern="120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700">
                        <a:solidFill>
                          <a:sysClr val="windowText" lastClr="000000"/>
                        </a:solidFill>
                      </a:rPr>
                      <a:t>Açık Çevrim İçi</a:t>
                    </a:r>
                  </a:p>
                  <a:p>
                    <a:pPr>
                      <a:defRPr sz="70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700">
                        <a:solidFill>
                          <a:sysClr val="windowText" lastClr="000000"/>
                        </a:solidFill>
                      </a:rPr>
                      <a:t>%</a:t>
                    </a:r>
                    <a:fld id="{4DA96CC4-CA2E-4607-B703-17009B268705}" type="VALUE">
                      <a:rPr lang="en-US" sz="700">
                        <a:solidFill>
                          <a:sysClr val="windowText" lastClr="000000"/>
                        </a:solidFill>
                      </a:rPr>
                      <a:pPr>
                        <a:defRPr sz="7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[DEĞER]</a:t>
                    </a:fld>
                    <a:endParaRPr lang="en-US" sz="70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437822659219295E-2"/>
                      <c:h val="0.188182011466443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499-4F07-BCDF-2F4094DD7475}"/>
                </c:ext>
              </c:extLst>
            </c:dLbl>
            <c:dLbl>
              <c:idx val="1"/>
              <c:layout>
                <c:manualLayout>
                  <c:x val="2.7773585593467567E-2"/>
                  <c:y val="5.12589051368578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Davetiye</a:t>
                    </a:r>
                    <a:r>
                      <a:rPr lang="en-US" baseline="0"/>
                      <a:t> ile Çevrim İçi</a:t>
                    </a:r>
                  </a:p>
                  <a:p>
                    <a:r>
                      <a:rPr lang="en-US" baseline="0"/>
                      <a:t>%</a:t>
                    </a:r>
                    <a:fld id="{B1086AFE-C6E1-4D22-8842-096E480936A2}" type="VALUE">
                      <a:rPr lang="en-US"/>
                      <a:pPr/>
                      <a:t>[DEĞER]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499-4F07-BCDF-2F4094DD7475}"/>
                </c:ext>
              </c:extLst>
            </c:dLbl>
            <c:dLbl>
              <c:idx val="2"/>
              <c:layout>
                <c:manualLayout>
                  <c:x val="0.12489501312335949"/>
                  <c:y val="-0.276826021747281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Açık Yüz Yüze</a:t>
                    </a:r>
                  </a:p>
                  <a:p>
                    <a:r>
                      <a:rPr lang="en-US"/>
                      <a:t>%</a:t>
                    </a:r>
                    <a:fld id="{B06F31E8-7FB6-4078-9A61-5DF1A5A98062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499-4F07-BCDF-2F4094DD7475}"/>
                </c:ext>
              </c:extLst>
            </c:dLbl>
            <c:dLbl>
              <c:idx val="3"/>
              <c:layout>
                <c:manualLayout>
                  <c:x val="-0.21274362967494856"/>
                  <c:y val="6.361616907261592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Davetiye</a:t>
                    </a:r>
                    <a:r>
                      <a:rPr lang="en-US" baseline="0"/>
                      <a:t> ile Yüz Yüze</a:t>
                    </a:r>
                  </a:p>
                  <a:p>
                    <a:r>
                      <a:rPr lang="en-US" baseline="0"/>
                      <a:t>%</a:t>
                    </a:r>
                    <a:fld id="{CFCBFF19-BB95-404E-84EB-CD0FE10D3B56}" type="VALUE">
                      <a:rPr lang="en-US"/>
                      <a:pPr/>
                      <a:t>[DEĞER]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499-4F07-BCDF-2F4094DD74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4"/>
                <c:pt idx="0">
                  <c:v>Açık Çevrim İçi</c:v>
                </c:pt>
                <c:pt idx="1">
                  <c:v>Davetiye ile Çevrim İçi</c:v>
                </c:pt>
                <c:pt idx="2">
                  <c:v>Açık Yüz Yüze</c:v>
                </c:pt>
                <c:pt idx="3">
                  <c:v>Davetiye ile Yüz Yüze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10.199999999999999</c:v>
                </c:pt>
                <c:pt idx="1">
                  <c:v>2.2999999999999998</c:v>
                </c:pt>
                <c:pt idx="2">
                  <c:v>84.8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99-4F07-BCDF-2F4094DD747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72-4C24-93B6-745044FF08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72-4C24-93B6-745044FF080D}"/>
              </c:ext>
            </c:extLst>
          </c:dPt>
          <c:dLbls>
            <c:dLbl>
              <c:idx val="0"/>
              <c:layout>
                <c:manualLayout>
                  <c:x val="-0.11950058326042579"/>
                  <c:y val="-0.1047481564804399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Evet</a:t>
                    </a:r>
                  </a:p>
                  <a:p>
                    <a:r>
                      <a:rPr lang="en-US"/>
                      <a:t>%</a:t>
                    </a:r>
                    <a:fld id="{0CAB633E-C683-412C-A15A-4106230276EC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D72-4C24-93B6-745044FF080D}"/>
                </c:ext>
              </c:extLst>
            </c:dLbl>
            <c:dLbl>
              <c:idx val="1"/>
              <c:layout>
                <c:manualLayout>
                  <c:x val="0.12412839020122489"/>
                  <c:y val="5.552305961754780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Hayır</a:t>
                    </a:r>
                  </a:p>
                  <a:p>
                    <a:r>
                      <a:rPr lang="en-US"/>
                      <a:t>%</a:t>
                    </a:r>
                    <a:fld id="{2F139C71-BCCD-4142-BDE2-91D212E89ED8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D72-4C24-93B6-745044FF08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Sayfa1!$A$2:$A$3</c:f>
              <c:strCache>
                <c:ptCount val="2"/>
                <c:pt idx="0">
                  <c:v>Evet</c:v>
                </c:pt>
                <c:pt idx="1">
                  <c:v>Hayır</c:v>
                </c:pt>
              </c:strCache>
            </c:strRef>
          </c:cat>
          <c:val>
            <c:numRef>
              <c:f>Sayfa1!$B$2:$B$3</c:f>
              <c:numCache>
                <c:formatCode>General</c:formatCode>
                <c:ptCount val="2"/>
                <c:pt idx="0">
                  <c:v>62.7</c:v>
                </c:pt>
                <c:pt idx="1">
                  <c:v>37.299999999999997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72-4C24-93B6-745044FF080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31-4D33-8F3D-A088ACF1DE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31-4D33-8F3D-A088ACF1DE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31-4D33-8F3D-A088ACF1DE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31-4D33-8F3D-A088ACF1DE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31-4D33-8F3D-A088ACF1DEEB}"/>
              </c:ext>
            </c:extLst>
          </c:dPt>
          <c:dLbls>
            <c:dLbl>
              <c:idx val="0"/>
              <c:layout>
                <c:manualLayout>
                  <c:x val="-0.10458442694663167"/>
                  <c:y val="0.1722865891763529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Okul Öncesi</a:t>
                    </a:r>
                  </a:p>
                  <a:p>
                    <a:r>
                      <a:rPr lang="en-US"/>
                      <a:t>%</a:t>
                    </a:r>
                    <a:fld id="{C2F47702-029F-4D7C-A16C-A933AA7230D4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31-4D33-8F3D-A088ACF1DEEB}"/>
                </c:ext>
              </c:extLst>
            </c:dLbl>
            <c:dLbl>
              <c:idx val="1"/>
              <c:layout>
                <c:manualLayout>
                  <c:x val="3.3013542578011083E-2"/>
                  <c:y val="-0.2257136607924009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İlköğretim</a:t>
                    </a:r>
                  </a:p>
                  <a:p>
                    <a:r>
                      <a:rPr lang="en-US"/>
                      <a:t>%</a:t>
                    </a:r>
                    <a:fld id="{EE35C6FF-1311-4C13-AB5C-24C40AAA7588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931-4D33-8F3D-A088ACF1DEEB}"/>
                </c:ext>
              </c:extLst>
            </c:dLbl>
            <c:dLbl>
              <c:idx val="2"/>
              <c:layout>
                <c:manualLayout>
                  <c:x val="9.202901720618252E-2"/>
                  <c:y val="0.1650409323834520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Ortaöğretim</a:t>
                    </a:r>
                  </a:p>
                  <a:p>
                    <a:r>
                      <a:rPr lang="en-US"/>
                      <a:t>%</a:t>
                    </a:r>
                    <a:fld id="{1AB51BC5-6BCE-4365-A9E2-139013B37A13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931-4D33-8F3D-A088ACF1DEE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Öğretmenler</a:t>
                    </a:r>
                  </a:p>
                  <a:p>
                    <a:r>
                      <a:rPr lang="en-US"/>
                      <a:t>%</a:t>
                    </a:r>
                    <a:fld id="{A6BBE401-F4BC-4F6C-B62A-FEA78EA39890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931-4D33-8F3D-A088ACF1DEE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Diğer</a:t>
                    </a:r>
                  </a:p>
                  <a:p>
                    <a:r>
                      <a:rPr lang="en-US"/>
                      <a:t>%</a:t>
                    </a:r>
                    <a:fld id="{C097070D-21F5-4E7A-8E13-9B58E1A2A2BA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931-4D33-8F3D-A088ACF1DE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Sayfa1!$A$2:$A$6</c:f>
              <c:strCache>
                <c:ptCount val="5"/>
                <c:pt idx="0">
                  <c:v>Okul Öncesi</c:v>
                </c:pt>
                <c:pt idx="1">
                  <c:v>İlköğretim</c:v>
                </c:pt>
                <c:pt idx="2">
                  <c:v>Ortaöğretim</c:v>
                </c:pt>
                <c:pt idx="3">
                  <c:v>Öğretmenler</c:v>
                </c:pt>
                <c:pt idx="4">
                  <c:v>Diğer</c:v>
                </c:pt>
              </c:strCache>
            </c:strRef>
          </c:cat>
          <c:val>
            <c:numRef>
              <c:f>Sayfa1!$B$2:$B$6</c:f>
              <c:numCache>
                <c:formatCode>General</c:formatCode>
                <c:ptCount val="5"/>
                <c:pt idx="0">
                  <c:v>20.7</c:v>
                </c:pt>
                <c:pt idx="1">
                  <c:v>61.9</c:v>
                </c:pt>
                <c:pt idx="2">
                  <c:v>15.8</c:v>
                </c:pt>
                <c:pt idx="3">
                  <c:v>0.7</c:v>
                </c:pt>
                <c:pt idx="4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31-4D33-8F3D-A088ACF1DEE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9CC4FC6E-64DA-49FA-9255-C491AC75AD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671BB11-F69C-4F06-B300-D472771E51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917BD-6EAC-47A5-8B84-9C5085C36B3E}" type="datetimeFigureOut">
              <a:rPr lang="tr-TR" smtClean="0"/>
              <a:t>10.05.2023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F3745F8-33AD-4B8E-85B0-249110DB70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FF7BD31-13F9-416C-B33C-2D4E2B9572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632A7-78E5-4CBC-8BC1-E4C122CBB7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7493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AC067-5CF3-A24E-843A-9D2E71A2F94D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43509-14A4-4141-8D88-16C7592F56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24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543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43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392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199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113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961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501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75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123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735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59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650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40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666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216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002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6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427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799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044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7044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812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954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9103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3445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463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2017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2179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7787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877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7757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4830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792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6079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6051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4760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1606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4405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6677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8586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6898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6749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8497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68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4194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9187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4910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1943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889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0323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9867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1531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5915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5041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679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95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604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511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43509-14A4-4141-8D88-16C7592F56C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33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678DB-A95E-E64C-A55C-0DA7B7780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6EACED-8D00-F043-BFB8-32B4DD5289CF}"/>
              </a:ext>
            </a:extLst>
          </p:cNvPr>
          <p:cNvSpPr/>
          <p:nvPr userDrawn="1"/>
        </p:nvSpPr>
        <p:spPr>
          <a:xfrm>
            <a:off x="6444208" y="699542"/>
            <a:ext cx="2667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b="1" cap="all" spc="300" dirty="0">
                <a:solidFill>
                  <a:srgbClr val="FB5C22"/>
                </a:solidFill>
                <a:latin typeface="EC Square Sans Cond Pro Medium" panose="020B0606000000020004" pitchFamily="34" charset="0"/>
              </a:rPr>
              <a:t>8-23 October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96BBE-1AC6-AE55-040E-C10BAB65A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6176" y="114190"/>
            <a:ext cx="2807972" cy="873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576FED-A207-95B2-0B64-B6E77BB5E9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6988444" cy="49480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ADBAE0-D8B8-8F4B-7E96-718080584F10}"/>
              </a:ext>
            </a:extLst>
          </p:cNvPr>
          <p:cNvSpPr/>
          <p:nvPr userDrawn="1"/>
        </p:nvSpPr>
        <p:spPr>
          <a:xfrm>
            <a:off x="6415128" y="716082"/>
            <a:ext cx="2667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b="1" cap="all" spc="300" dirty="0">
                <a:solidFill>
                  <a:srgbClr val="FB5C22"/>
                </a:solidFill>
                <a:latin typeface="EC Square Sans Cond Pro Medium" panose="020B0606000000020004" pitchFamily="34" charset="0"/>
              </a:rPr>
              <a:t>7-22 October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488C4C-613D-9E9F-C9E7-FE2B57112E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88" y="2192114"/>
            <a:ext cx="3109868" cy="275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30B5E8-C0E9-093F-170F-BAD044351E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73" y="4716085"/>
            <a:ext cx="1440160" cy="3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7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1308200"/>
            <a:ext cx="6550496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091D66-F092-9E40-9A32-BBD0E04C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FE442-AE3C-264D-B63D-E00A238524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EADC8477-BC60-482C-A504-EEFEAA9040E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2C7AA05D-9352-4134-B9F6-4ACD05D4E538}"/>
              </a:ext>
            </a:extLst>
          </p:cNvPr>
          <p:cNvSpPr/>
          <p:nvPr userDrawn="1"/>
        </p:nvSpPr>
        <p:spPr>
          <a:xfrm>
            <a:off x="7431314" y="4702672"/>
            <a:ext cx="1553029" cy="354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9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51720" y="1308200"/>
            <a:ext cx="6406480" cy="3394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1E221-5E18-6E4B-9B6D-966A78E29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690" y="697532"/>
            <a:ext cx="6476510" cy="6216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37135-E8DA-EB47-899C-03BA0E748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EADC8477-BC60-482C-A504-EEFEAA9040EE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65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0866" y="1480172"/>
            <a:ext cx="6494826" cy="3038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7984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pPr algn="r"/>
            <a:fld id="{EADC8477-BC60-482C-A504-EEFEAA9040EE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381E81BC-ADE2-4247-B653-B74FD47E8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182" y="787460"/>
            <a:ext cx="6476510" cy="621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6A44A3-CB0A-9118-5722-414F03C424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547664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E8C601-A6B2-9DC2-0062-F1967E4C9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927"/>
          <a:stretch/>
        </p:blipFill>
        <p:spPr>
          <a:xfrm>
            <a:off x="0" y="-1"/>
            <a:ext cx="2815771" cy="2119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E9517E-73CA-8E7A-129E-93B844B55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>
            <a:off x="-650048" y="2965845"/>
            <a:ext cx="2807972" cy="8733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C076E-1EA3-E908-4595-0A3D06E265B0}"/>
              </a:ext>
            </a:extLst>
          </p:cNvPr>
          <p:cNvSpPr/>
          <p:nvPr userDrawn="1"/>
        </p:nvSpPr>
        <p:spPr>
          <a:xfrm rot="16200000">
            <a:off x="-258103" y="3060796"/>
            <a:ext cx="2667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b="1" cap="all" spc="300" dirty="0">
                <a:solidFill>
                  <a:srgbClr val="FB5C22"/>
                </a:solidFill>
                <a:latin typeface="EC Square Sans Cond Pro Medium" panose="020B0606000000020004" pitchFamily="34" charset="0"/>
              </a:rPr>
              <a:t>7-22 October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FA87D-F604-F7A0-69C2-A53A212CE5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35" y="487536"/>
            <a:ext cx="1324830" cy="1174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4E4A20-D39B-BB0B-63C9-D1591CA1162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73" y="4716085"/>
            <a:ext cx="1440160" cy="3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8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hf hdr="0"/>
  <p:txStyles>
    <p:titleStyle>
      <a:lvl1pPr algn="l" defTabSz="685783" rtl="0" eaLnBrk="1" latinLnBrk="0" hangingPunct="1"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Belgesi.docx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chart" Target="../charts/chart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notesSlide" Target="../notesSlides/notesSlide42.xml"/><Relationship Id="rId7" Type="http://schemas.openxmlformats.org/officeDocument/2006/relationships/package" Target="../embeddings/Microsoft_Word_Belgesi1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emf"/><Relationship Id="rId5" Type="http://schemas.openxmlformats.org/officeDocument/2006/relationships/package" Target="../embeddings/Microsoft_Word_Belgesi10.docx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Belgesi13.docx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Belgesi12.docx"/><Relationship Id="rId5" Type="http://schemas.openxmlformats.org/officeDocument/2006/relationships/image" Target="../media/image54.emf"/><Relationship Id="rId4" Type="http://schemas.openxmlformats.org/officeDocument/2006/relationships/image" Target="../media/image7.png"/><Relationship Id="rId9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18" Type="http://schemas.openxmlformats.org/officeDocument/2006/relationships/image" Target="../media/image92.jpeg"/><Relationship Id="rId3" Type="http://schemas.openxmlformats.org/officeDocument/2006/relationships/image" Target="../media/image7.png"/><Relationship Id="rId21" Type="http://schemas.openxmlformats.org/officeDocument/2006/relationships/image" Target="../media/image95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91.jpe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90.jpeg"/><Relationship Id="rId20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19" Type="http://schemas.openxmlformats.org/officeDocument/2006/relationships/image" Target="../media/image93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Relationship Id="rId1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6CB4D6-9AD5-374C-8366-924AA91F5D86}"/>
              </a:ext>
            </a:extLst>
          </p:cNvPr>
          <p:cNvSpPr/>
          <p:nvPr/>
        </p:nvSpPr>
        <p:spPr>
          <a:xfrm>
            <a:off x="1907704" y="4011910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>
                <a:solidFill>
                  <a:srgbClr val="FB5C22"/>
                </a:solidFill>
                <a:latin typeface="EC Square Sans Cond Pro Medium" panose="020B0606000000020004" pitchFamily="34" charset="0"/>
              </a:rPr>
              <a:t>yıl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4F82FF2-2DCE-406F-8652-7B53A1503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14" r="21540"/>
          <a:stretch/>
        </p:blipFill>
        <p:spPr>
          <a:xfrm>
            <a:off x="6371840" y="743131"/>
            <a:ext cx="2310607" cy="24448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858548A-6635-4834-A10F-26FB7037C63A}"/>
              </a:ext>
            </a:extLst>
          </p:cNvPr>
          <p:cNvSpPr txBox="1"/>
          <p:nvPr/>
        </p:nvSpPr>
        <p:spPr>
          <a:xfrm>
            <a:off x="6612709" y="6807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 7-22 EKİM 2023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122AF4E-2AC0-4DE2-8CDE-2940E6BC8646}"/>
              </a:ext>
            </a:extLst>
          </p:cNvPr>
          <p:cNvSpPr txBox="1"/>
          <p:nvPr/>
        </p:nvSpPr>
        <p:spPr>
          <a:xfrm>
            <a:off x="3825967" y="1864569"/>
            <a:ext cx="55734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bg2"/>
                </a:solidFill>
              </a:rPr>
              <a:t>KOD HAFTASI 2023 TANITIM WEBİNARI</a:t>
            </a:r>
          </a:p>
          <a:p>
            <a:endParaRPr lang="tr-TR" b="1" dirty="0">
              <a:solidFill>
                <a:schemeClr val="bg2"/>
              </a:solidFill>
            </a:endParaRPr>
          </a:p>
          <a:p>
            <a:endParaRPr lang="tr-TR" b="1" dirty="0">
              <a:solidFill>
                <a:schemeClr val="bg2"/>
              </a:solidFill>
            </a:endParaRPr>
          </a:p>
          <a:p>
            <a:r>
              <a:rPr lang="tr-TR" b="1" dirty="0">
                <a:solidFill>
                  <a:schemeClr val="bg2"/>
                </a:solidFill>
              </a:rPr>
              <a:t>Merve Şaban</a:t>
            </a:r>
          </a:p>
          <a:p>
            <a:r>
              <a:rPr lang="tr-TR" b="1" dirty="0">
                <a:solidFill>
                  <a:schemeClr val="bg2"/>
                </a:solidFill>
              </a:rPr>
              <a:t>Kod Haftası Türkiye Elçisi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81CCA760-9590-47BA-AF31-8641CB2AA52B}"/>
              </a:ext>
            </a:extLst>
          </p:cNvPr>
          <p:cNvSpPr/>
          <p:nvPr/>
        </p:nvSpPr>
        <p:spPr>
          <a:xfrm>
            <a:off x="6885114" y="4714240"/>
            <a:ext cx="357515" cy="29632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D9132535-C680-4EF6-9129-5D1BAAB0F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91" y="4601015"/>
            <a:ext cx="403960" cy="5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10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250" y="1275605"/>
            <a:ext cx="3021875" cy="2939505"/>
          </a:xfrm>
        </p:spPr>
        <p:txBody>
          <a:bodyPr>
            <a:normAutofit lnSpcReduction="10000"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2: </a:t>
            </a:r>
            <a:r>
              <a:rPr lang="tr-TR" dirty="0">
                <a:latin typeface="+mj-lt"/>
              </a:rPr>
              <a:t>Sağ üst köşedeki imgeye tıklayın, 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eğer hesabınız yoksa sayfanın en altında bulunan “Hesabınız yok mu? Kaydol” bağlantısını tıklayarak yeni bir hesap oluşturun.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88031A3-5FB8-432E-81B7-137705E85FAE}"/>
              </a:ext>
            </a:extLst>
          </p:cNvPr>
          <p:cNvPicPr/>
          <p:nvPr/>
        </p:nvPicPr>
        <p:blipFill rotWithShape="1">
          <a:blip r:embed="rId4"/>
          <a:srcRect l="18522" t="6663" r="19138" b="3063"/>
          <a:stretch/>
        </p:blipFill>
        <p:spPr bwMode="auto">
          <a:xfrm>
            <a:off x="2092098" y="1345111"/>
            <a:ext cx="3589655" cy="2923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814FB4F-D9BA-47B8-8964-946295528D9F}"/>
              </a:ext>
            </a:extLst>
          </p:cNvPr>
          <p:cNvSpPr/>
          <p:nvPr/>
        </p:nvSpPr>
        <p:spPr>
          <a:xfrm>
            <a:off x="4958081" y="1407886"/>
            <a:ext cx="255450" cy="18578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1473C9D-52D6-4A47-BDDE-7D7407721F33}"/>
              </a:ext>
            </a:extLst>
          </p:cNvPr>
          <p:cNvSpPr/>
          <p:nvPr/>
        </p:nvSpPr>
        <p:spPr>
          <a:xfrm>
            <a:off x="4621349" y="3735977"/>
            <a:ext cx="488215" cy="15094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082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250" y="1275605"/>
            <a:ext cx="3019699" cy="2987675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3: 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Yeni kayıt oluşturmayı tercih ettiyseniz kayıt formunu (isim, e-posta ve parola) doldurun ve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«Kayıt Ol»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 butonuna tıklayın.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814FB4F-D9BA-47B8-8964-946295528D9F}"/>
              </a:ext>
            </a:extLst>
          </p:cNvPr>
          <p:cNvSpPr/>
          <p:nvPr/>
        </p:nvSpPr>
        <p:spPr>
          <a:xfrm>
            <a:off x="4958081" y="1407886"/>
            <a:ext cx="255450" cy="1857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1473C9D-52D6-4A47-BDDE-7D7407721F33}"/>
              </a:ext>
            </a:extLst>
          </p:cNvPr>
          <p:cNvSpPr/>
          <p:nvPr/>
        </p:nvSpPr>
        <p:spPr>
          <a:xfrm>
            <a:off x="4621349" y="3735977"/>
            <a:ext cx="488215" cy="1509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499EE056-E884-46F8-AA2E-C835B96ABAF1}"/>
              </a:ext>
            </a:extLst>
          </p:cNvPr>
          <p:cNvPicPr/>
          <p:nvPr/>
        </p:nvPicPr>
        <p:blipFill rotWithShape="1">
          <a:blip r:embed="rId4"/>
          <a:srcRect l="19144" t="4844" r="19232" b="2748"/>
          <a:stretch/>
        </p:blipFill>
        <p:spPr bwMode="auto">
          <a:xfrm>
            <a:off x="2115910" y="1275605"/>
            <a:ext cx="3542030" cy="2987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F35863B-0E7B-4C13-8DF2-D9D99E4F0C69}"/>
              </a:ext>
            </a:extLst>
          </p:cNvPr>
          <p:cNvSpPr/>
          <p:nvPr/>
        </p:nvSpPr>
        <p:spPr>
          <a:xfrm>
            <a:off x="3053806" y="3381828"/>
            <a:ext cx="1753325" cy="15094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809EE8E-6E2C-47B4-9E66-2794DA6068E8}"/>
              </a:ext>
            </a:extLst>
          </p:cNvPr>
          <p:cNvSpPr/>
          <p:nvPr/>
        </p:nvSpPr>
        <p:spPr>
          <a:xfrm>
            <a:off x="3628571" y="3590834"/>
            <a:ext cx="488215" cy="19739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8542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250" y="1275605"/>
            <a:ext cx="3021875" cy="2939505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4: 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Kayıt olduktan sonra siteye otomatik olarak giriş yapmış olursunuz. Sayfanın sağ üst köşesinden kişisel hesabınıza erişebilirsiniz.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1473C9D-52D6-4A47-BDDE-7D7407721F33}"/>
              </a:ext>
            </a:extLst>
          </p:cNvPr>
          <p:cNvSpPr/>
          <p:nvPr/>
        </p:nvSpPr>
        <p:spPr>
          <a:xfrm>
            <a:off x="4621349" y="3735977"/>
            <a:ext cx="488215" cy="1509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F35863B-0E7B-4C13-8DF2-D9D99E4F0C69}"/>
              </a:ext>
            </a:extLst>
          </p:cNvPr>
          <p:cNvSpPr/>
          <p:nvPr/>
        </p:nvSpPr>
        <p:spPr>
          <a:xfrm>
            <a:off x="3053806" y="3381828"/>
            <a:ext cx="1753325" cy="1509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809EE8E-6E2C-47B4-9E66-2794DA6068E8}"/>
              </a:ext>
            </a:extLst>
          </p:cNvPr>
          <p:cNvSpPr/>
          <p:nvPr/>
        </p:nvSpPr>
        <p:spPr>
          <a:xfrm>
            <a:off x="3628571" y="3590834"/>
            <a:ext cx="488215" cy="1973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7FB27E-E3AE-40C1-BA61-9C9084216B65}"/>
              </a:ext>
            </a:extLst>
          </p:cNvPr>
          <p:cNvPicPr/>
          <p:nvPr/>
        </p:nvPicPr>
        <p:blipFill rotWithShape="1">
          <a:blip r:embed="rId4"/>
          <a:srcRect l="18739" t="5226" r="19091" b="4615"/>
          <a:stretch/>
        </p:blipFill>
        <p:spPr bwMode="auto">
          <a:xfrm>
            <a:off x="2126486" y="1247865"/>
            <a:ext cx="3607964" cy="2939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594C4DA5-CE29-45FF-985B-D992D5B67927}"/>
              </a:ext>
            </a:extLst>
          </p:cNvPr>
          <p:cNvSpPr/>
          <p:nvPr/>
        </p:nvSpPr>
        <p:spPr>
          <a:xfrm>
            <a:off x="4490720" y="1312091"/>
            <a:ext cx="786674" cy="125965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8221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250" y="1275605"/>
            <a:ext cx="3021875" cy="2939505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5: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“Etkinliklerim” 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alanından yeni bir etkinlik ekleyebilir veya daha önceki etkinliklerinize ulaşabilirsiniz.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1473C9D-52D6-4A47-BDDE-7D7407721F33}"/>
              </a:ext>
            </a:extLst>
          </p:cNvPr>
          <p:cNvSpPr/>
          <p:nvPr/>
        </p:nvSpPr>
        <p:spPr>
          <a:xfrm>
            <a:off x="4621349" y="3735977"/>
            <a:ext cx="488215" cy="1509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F35863B-0E7B-4C13-8DF2-D9D99E4F0C69}"/>
              </a:ext>
            </a:extLst>
          </p:cNvPr>
          <p:cNvSpPr/>
          <p:nvPr/>
        </p:nvSpPr>
        <p:spPr>
          <a:xfrm>
            <a:off x="3053806" y="3381828"/>
            <a:ext cx="1753325" cy="1509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809EE8E-6E2C-47B4-9E66-2794DA6068E8}"/>
              </a:ext>
            </a:extLst>
          </p:cNvPr>
          <p:cNvSpPr/>
          <p:nvPr/>
        </p:nvSpPr>
        <p:spPr>
          <a:xfrm>
            <a:off x="3628571" y="3590834"/>
            <a:ext cx="488215" cy="1973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1D2686A0-934D-4029-A457-8E4119B7A4D9}"/>
              </a:ext>
            </a:extLst>
          </p:cNvPr>
          <p:cNvPicPr/>
          <p:nvPr/>
        </p:nvPicPr>
        <p:blipFill rotWithShape="1">
          <a:blip r:embed="rId4"/>
          <a:srcRect l="27412" t="4969" r="27891" b="31238"/>
          <a:stretch/>
        </p:blipFill>
        <p:spPr bwMode="auto">
          <a:xfrm>
            <a:off x="2066834" y="1300481"/>
            <a:ext cx="3645444" cy="2901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CA5C998-9E62-4FD5-A2B4-F79FD7A87904}"/>
              </a:ext>
            </a:extLst>
          </p:cNvPr>
          <p:cNvSpPr/>
          <p:nvPr/>
        </p:nvSpPr>
        <p:spPr>
          <a:xfrm>
            <a:off x="4487817" y="1384663"/>
            <a:ext cx="731520" cy="125693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5907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250" y="1275605"/>
            <a:ext cx="3021875" cy="2939505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6: </a:t>
            </a:r>
            <a:r>
              <a:rPr lang="tr-TR" dirty="0">
                <a:latin typeface="+mj-lt"/>
              </a:rPr>
              <a:t>Sayfanın sol üst köşesindeki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«Etkinlikler» 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alanından da yeni bir etkinlik ekleyebilirsiniz.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1473C9D-52D6-4A47-BDDE-7D7407721F33}"/>
              </a:ext>
            </a:extLst>
          </p:cNvPr>
          <p:cNvSpPr/>
          <p:nvPr/>
        </p:nvSpPr>
        <p:spPr>
          <a:xfrm>
            <a:off x="4621349" y="3735977"/>
            <a:ext cx="488215" cy="1509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F35863B-0E7B-4C13-8DF2-D9D99E4F0C69}"/>
              </a:ext>
            </a:extLst>
          </p:cNvPr>
          <p:cNvSpPr/>
          <p:nvPr/>
        </p:nvSpPr>
        <p:spPr>
          <a:xfrm>
            <a:off x="3053806" y="3381828"/>
            <a:ext cx="1753325" cy="1509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809EE8E-6E2C-47B4-9E66-2794DA6068E8}"/>
              </a:ext>
            </a:extLst>
          </p:cNvPr>
          <p:cNvSpPr/>
          <p:nvPr/>
        </p:nvSpPr>
        <p:spPr>
          <a:xfrm>
            <a:off x="3628571" y="3590834"/>
            <a:ext cx="488215" cy="1973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594C4DA5-CE29-45FF-985B-D992D5B67927}"/>
              </a:ext>
            </a:extLst>
          </p:cNvPr>
          <p:cNvSpPr/>
          <p:nvPr/>
        </p:nvSpPr>
        <p:spPr>
          <a:xfrm>
            <a:off x="4490720" y="1312091"/>
            <a:ext cx="786674" cy="12596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E4050D1-77FA-4256-B1AC-830EE5AC9027}"/>
              </a:ext>
            </a:extLst>
          </p:cNvPr>
          <p:cNvPicPr/>
          <p:nvPr/>
        </p:nvPicPr>
        <p:blipFill rotWithShape="1">
          <a:blip r:embed="rId4"/>
          <a:srcRect l="18740" t="5357" r="19386" b="3717"/>
          <a:stretch/>
        </p:blipFill>
        <p:spPr bwMode="auto">
          <a:xfrm>
            <a:off x="2148658" y="1256574"/>
            <a:ext cx="3563620" cy="2945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FD59D99-DBB8-43E3-9C42-ADC3019D0574}"/>
              </a:ext>
            </a:extLst>
          </p:cNvPr>
          <p:cNvSpPr/>
          <p:nvPr/>
        </p:nvSpPr>
        <p:spPr>
          <a:xfrm>
            <a:off x="2978331" y="1346926"/>
            <a:ext cx="806995" cy="78957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3037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669" y="1275605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7: </a:t>
            </a:r>
            <a:r>
              <a:rPr lang="tr-TR" dirty="0">
                <a:latin typeface="+mj-lt"/>
              </a:rPr>
              <a:t>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#Codeweek etkinliğinizi ekleyin </a:t>
            </a:r>
            <a:r>
              <a:rPr lang="tr-TR" dirty="0">
                <a:latin typeface="+mj-lt"/>
              </a:rPr>
              <a:t>sayfasındaki alanları düzenlemek </a:t>
            </a:r>
          </a:p>
          <a:p>
            <a:r>
              <a:rPr lang="tr-TR" dirty="0">
                <a:latin typeface="+mj-lt"/>
              </a:rPr>
              <a:t>istediğiniz etkinliğe göre doldurun. 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2F6BF0D2-E5C6-45C8-A56E-009BE50514A7}"/>
              </a:ext>
            </a:extLst>
          </p:cNvPr>
          <p:cNvPicPr/>
          <p:nvPr/>
        </p:nvPicPr>
        <p:blipFill rotWithShape="1">
          <a:blip r:embed="rId4"/>
          <a:srcRect l="27539" t="7833" r="27956" b="3826"/>
          <a:stretch/>
        </p:blipFill>
        <p:spPr bwMode="auto">
          <a:xfrm>
            <a:off x="2170066" y="1275606"/>
            <a:ext cx="3359877" cy="2892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8130D12-E63A-41CC-8017-B8CD1C654A57}"/>
              </a:ext>
            </a:extLst>
          </p:cNvPr>
          <p:cNvSpPr/>
          <p:nvPr/>
        </p:nvSpPr>
        <p:spPr>
          <a:xfrm>
            <a:off x="2362926" y="1735909"/>
            <a:ext cx="1378857" cy="12482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195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669" y="1275605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7 (Devamı): </a:t>
            </a:r>
            <a:r>
              <a:rPr lang="tr-TR" dirty="0">
                <a:latin typeface="+mj-lt"/>
              </a:rPr>
              <a:t> 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Etkinlik formunu doldururken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«hedef kitle»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 ve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«konu» 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başlıklarında çoklu tercihlerde bulunabileceğinizi unutmayın</a:t>
            </a:r>
            <a:r>
              <a:rPr lang="tr-TR" dirty="0">
                <a:latin typeface="+mj-lt"/>
              </a:rPr>
              <a:t>. 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8BDDF67-557F-46F8-BF05-3E183B6A26D9}"/>
              </a:ext>
            </a:extLst>
          </p:cNvPr>
          <p:cNvPicPr/>
          <p:nvPr/>
        </p:nvPicPr>
        <p:blipFill rotWithShape="1">
          <a:blip r:embed="rId4"/>
          <a:srcRect l="28701" t="33862" r="28019" b="29464"/>
          <a:stretch/>
        </p:blipFill>
        <p:spPr bwMode="auto">
          <a:xfrm>
            <a:off x="2219506" y="1296987"/>
            <a:ext cx="3171099" cy="1417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E1366F7-95CB-4F6B-A559-555537F69A64}"/>
              </a:ext>
            </a:extLst>
          </p:cNvPr>
          <p:cNvPicPr/>
          <p:nvPr/>
        </p:nvPicPr>
        <p:blipFill rotWithShape="1">
          <a:blip r:embed="rId5"/>
          <a:srcRect l="28571" t="34323" r="28662" b="24668"/>
          <a:stretch/>
        </p:blipFill>
        <p:spPr bwMode="auto">
          <a:xfrm>
            <a:off x="2219506" y="2793093"/>
            <a:ext cx="3171099" cy="1587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58E080B-3AA9-4BB1-8DEA-AED62B47A737}"/>
              </a:ext>
            </a:extLst>
          </p:cNvPr>
          <p:cNvSpPr/>
          <p:nvPr/>
        </p:nvSpPr>
        <p:spPr>
          <a:xfrm>
            <a:off x="2400663" y="1518194"/>
            <a:ext cx="301897" cy="11901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9857B9D-ACA2-4370-B8E4-C44F8E71C8BC}"/>
              </a:ext>
            </a:extLst>
          </p:cNvPr>
          <p:cNvSpPr/>
          <p:nvPr/>
        </p:nvSpPr>
        <p:spPr>
          <a:xfrm>
            <a:off x="2542903" y="3277326"/>
            <a:ext cx="185783" cy="12772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37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2" y="3315127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669" y="1275605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8:</a:t>
            </a:r>
            <a:r>
              <a:rPr lang="tr-TR" dirty="0">
                <a:latin typeface="+mj-lt"/>
              </a:rPr>
              <a:t> 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Formu doldururken kendi etkinliğinizi ekleyebilir ya da var olan bir etkinliğe dâhil olabilirsiniz. Tüm alanları doldurduktan sonra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«Etkinlik Ekle» </a:t>
            </a:r>
            <a:r>
              <a:rPr lang="tr-TR" dirty="0">
                <a:solidFill>
                  <a:schemeClr val="tx2"/>
                </a:solidFill>
                <a:latin typeface="+mj-lt"/>
              </a:rPr>
              <a:t>butonuna tıklayabilirsiniz.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6C69B6E-2E26-4B7D-BBDC-885723EE46C3}"/>
              </a:ext>
            </a:extLst>
          </p:cNvPr>
          <p:cNvPicPr/>
          <p:nvPr/>
        </p:nvPicPr>
        <p:blipFill rotWithShape="1">
          <a:blip r:embed="rId4"/>
          <a:srcRect l="27263" t="21841" r="28338" b="5028"/>
          <a:stretch/>
        </p:blipFill>
        <p:spPr bwMode="auto">
          <a:xfrm>
            <a:off x="2336257" y="1410942"/>
            <a:ext cx="2921543" cy="2903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FC656A70-CC1A-46BC-863D-DFC19B9BA11A}"/>
              </a:ext>
            </a:extLst>
          </p:cNvPr>
          <p:cNvSpPr/>
          <p:nvPr/>
        </p:nvSpPr>
        <p:spPr>
          <a:xfrm>
            <a:off x="3582365" y="4022202"/>
            <a:ext cx="462987" cy="24596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67D74608-868B-4FAC-852E-0EA23E1700DC}"/>
              </a:ext>
            </a:extLst>
          </p:cNvPr>
          <p:cNvSpPr/>
          <p:nvPr/>
        </p:nvSpPr>
        <p:spPr>
          <a:xfrm>
            <a:off x="3992301" y="2543537"/>
            <a:ext cx="1326266" cy="35592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2444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669" y="1275605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9: </a:t>
            </a:r>
            <a:r>
              <a:rPr lang="tr-TR" dirty="0">
                <a:latin typeface="+mj-lt"/>
              </a:rPr>
              <a:t>Etkinliğinizi ekledikten sonra çıkan ekranda sizinle etkinlik kodunuz paylaşılacaktır.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B67F0EA0-AF02-4ED1-B087-433C678A25A6}"/>
              </a:ext>
            </a:extLst>
          </p:cNvPr>
          <p:cNvPicPr/>
          <p:nvPr/>
        </p:nvPicPr>
        <p:blipFill rotWithShape="1">
          <a:blip r:embed="rId4"/>
          <a:srcRect l="27406" t="5988" r="27367" b="42166"/>
          <a:stretch/>
        </p:blipFill>
        <p:spPr bwMode="auto">
          <a:xfrm>
            <a:off x="2358903" y="1496028"/>
            <a:ext cx="3227977" cy="2827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7C8DC5B3-6050-4BAC-87A4-8012CBCC7B62}"/>
              </a:ext>
            </a:extLst>
          </p:cNvPr>
          <p:cNvSpPr/>
          <p:nvPr/>
        </p:nvSpPr>
        <p:spPr>
          <a:xfrm>
            <a:off x="2581154" y="2531962"/>
            <a:ext cx="1432368" cy="21413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6996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669" y="1275605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10: </a:t>
            </a:r>
            <a:r>
              <a:rPr lang="tr-TR" dirty="0">
                <a:latin typeface="+mj-lt"/>
              </a:rPr>
              <a:t>Ekranın sağ üst köşendeki ikona tıkladığınızda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«Etkinliklerim» </a:t>
            </a:r>
            <a:r>
              <a:rPr lang="tr-TR" dirty="0">
                <a:latin typeface="+mj-lt"/>
              </a:rPr>
              <a:t>başlığında etkinliğinizi görüntüleyebilirsiniz.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7671DDA-A044-4D79-902A-BA74893C0520}"/>
              </a:ext>
            </a:extLst>
          </p:cNvPr>
          <p:cNvPicPr/>
          <p:nvPr/>
        </p:nvPicPr>
        <p:blipFill rotWithShape="1">
          <a:blip r:embed="rId4"/>
          <a:srcRect l="27858" t="4952" r="28016" b="13954"/>
          <a:stretch/>
        </p:blipFill>
        <p:spPr bwMode="auto">
          <a:xfrm>
            <a:off x="2334878" y="1310339"/>
            <a:ext cx="3029987" cy="3166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5829D15-5EC8-43FB-B8DB-36DE31F6A187}"/>
              </a:ext>
            </a:extLst>
          </p:cNvPr>
          <p:cNvSpPr/>
          <p:nvPr/>
        </p:nvSpPr>
        <p:spPr>
          <a:xfrm>
            <a:off x="4398380" y="1823013"/>
            <a:ext cx="387752" cy="11574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9C01E85-D93D-4429-B05F-F99ECE7A691A}"/>
              </a:ext>
            </a:extLst>
          </p:cNvPr>
          <p:cNvSpPr/>
          <p:nvPr/>
        </p:nvSpPr>
        <p:spPr>
          <a:xfrm>
            <a:off x="2471195" y="1872205"/>
            <a:ext cx="1004104" cy="116614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068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Ekibimizle Tanışın </a:t>
            </a:r>
            <a:r>
              <a:rPr lang="tr-TR" b="1" dirty="0">
                <a:sym typeface="Wingdings" panose="05000000000000000000" pitchFamily="2" charset="2"/>
              </a:rPr>
              <a:t></a:t>
            </a:r>
            <a:endParaRPr lang="tr-TR" b="1" dirty="0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E4FA3194-E016-45D0-AD6F-F5E9AE96B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98089" y="3591835"/>
            <a:ext cx="784665" cy="79661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FD74CBC-6379-43B2-B5D7-2D8F6669E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800" y="3589724"/>
            <a:ext cx="780682" cy="79661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6A6FF62-49EE-4729-8E19-21103C1E2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062" y="3589725"/>
            <a:ext cx="722184" cy="80083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20D9830-E601-4C4C-B3AA-C29C2BA41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154" y="3589725"/>
            <a:ext cx="857701" cy="78607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A0C63569-F5E6-41F2-BF56-73C515F91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2062" y="1341809"/>
            <a:ext cx="4700423" cy="211549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AE0F00E-787D-4A58-9DE8-140BB0A599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6361" y="3589724"/>
            <a:ext cx="784186" cy="78608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B8E3AEDF-33B8-46B2-AAA2-E45D1022C9C0}"/>
              </a:ext>
            </a:extLst>
          </p:cNvPr>
          <p:cNvSpPr/>
          <p:nvPr/>
        </p:nvSpPr>
        <p:spPr>
          <a:xfrm>
            <a:off x="7459884" y="4693534"/>
            <a:ext cx="1551007" cy="3674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İçerik Yer Tutucusu 3">
            <a:extLst>
              <a:ext uri="{FF2B5EF4-FFF2-40B4-BE49-F238E27FC236}">
                <a16:creationId xmlns:a16="http://schemas.microsoft.com/office/drawing/2014/main" id="{F9FD99AD-FA73-4457-97F7-C4E14A634CC3}"/>
              </a:ext>
            </a:extLst>
          </p:cNvPr>
          <p:cNvSpPr txBox="1">
            <a:spLocks/>
          </p:cNvSpPr>
          <p:nvPr/>
        </p:nvSpPr>
        <p:spPr>
          <a:xfrm>
            <a:off x="2639028" y="4386338"/>
            <a:ext cx="4748514" cy="800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800" dirty="0"/>
              <a:t>Dr. </a:t>
            </a:r>
            <a:r>
              <a:rPr lang="tr-TR" sz="800" dirty="0" smtClean="0"/>
              <a:t>Zehra SAYIN      Elife </a:t>
            </a:r>
            <a:r>
              <a:rPr lang="tr-TR" sz="800" dirty="0"/>
              <a:t>YEŞİLYURT      </a:t>
            </a:r>
            <a:r>
              <a:rPr lang="tr-TR" sz="800" dirty="0" smtClean="0"/>
              <a:t> </a:t>
            </a:r>
            <a:r>
              <a:rPr lang="tr-TR" sz="800" dirty="0"/>
              <a:t>Buket GÜLNAR    </a:t>
            </a:r>
            <a:r>
              <a:rPr lang="tr-TR" sz="800" dirty="0" smtClean="0"/>
              <a:t> Eda </a:t>
            </a:r>
            <a:r>
              <a:rPr lang="tr-TR" sz="800" dirty="0"/>
              <a:t>Naz KORKMAZ     </a:t>
            </a:r>
            <a:r>
              <a:rPr lang="tr-TR" sz="800" dirty="0" smtClean="0"/>
              <a:t> </a:t>
            </a:r>
            <a:r>
              <a:rPr lang="tr-TR" sz="800" dirty="0"/>
              <a:t>Merve ŞABAN  (Daire Başkanı)          </a:t>
            </a:r>
            <a:r>
              <a:rPr lang="tr-TR" sz="800" dirty="0" smtClean="0"/>
              <a:t> </a:t>
            </a:r>
            <a:r>
              <a:rPr lang="tr-TR" sz="800" dirty="0"/>
              <a:t>(Koordinatör)</a:t>
            </a:r>
          </a:p>
          <a:p>
            <a:pPr>
              <a:lnSpc>
                <a:spcPct val="150000"/>
              </a:lnSpc>
            </a:pPr>
            <a:r>
              <a:rPr lang="tr-TR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385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(Raporlama)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200" y="1119347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1: </a:t>
            </a:r>
            <a:r>
              <a:rPr lang="tr-TR" dirty="0">
                <a:latin typeface="+mj-lt"/>
              </a:rPr>
              <a:t>Ekranın sağ üst köşendeki ikondan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«Etkinliklerimi Rapor Et» </a:t>
            </a:r>
            <a:r>
              <a:rPr lang="tr-TR" dirty="0">
                <a:latin typeface="+mj-lt"/>
              </a:rPr>
              <a:t>başlığına tıklayın.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AB132307-F613-4BFB-A582-8CD8788BA97A}"/>
              </a:ext>
            </a:extLst>
          </p:cNvPr>
          <p:cNvPicPr/>
          <p:nvPr/>
        </p:nvPicPr>
        <p:blipFill rotWithShape="1">
          <a:blip r:embed="rId4"/>
          <a:srcRect l="27338" t="4703" r="28020" b="31412"/>
          <a:stretch/>
        </p:blipFill>
        <p:spPr bwMode="auto">
          <a:xfrm>
            <a:off x="2142040" y="1342663"/>
            <a:ext cx="3179421" cy="2947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62BBE75-1578-4B54-B340-54D38235D130}"/>
              </a:ext>
            </a:extLst>
          </p:cNvPr>
          <p:cNvSpPr/>
          <p:nvPr/>
        </p:nvSpPr>
        <p:spPr>
          <a:xfrm>
            <a:off x="4328932" y="2219446"/>
            <a:ext cx="506392" cy="13021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5527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(Raporlama)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669" y="1275605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2: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«Etkinliklerimi Rapor Et» </a:t>
            </a:r>
            <a:r>
              <a:rPr lang="tr-TR" dirty="0">
                <a:latin typeface="+mj-lt"/>
              </a:rPr>
              <a:t>başlığına tıkladığınızda tamamlanan ve raporlanması gereken etkinlikleriniz listelenecektir.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056F1A0-37A4-400C-A5C2-7AF01DA67AFE}"/>
              </a:ext>
            </a:extLst>
          </p:cNvPr>
          <p:cNvPicPr/>
          <p:nvPr/>
        </p:nvPicPr>
        <p:blipFill rotWithShape="1">
          <a:blip r:embed="rId4"/>
          <a:srcRect l="27888" t="5879" r="27800" b="30629"/>
          <a:stretch/>
        </p:blipFill>
        <p:spPr bwMode="auto">
          <a:xfrm>
            <a:off x="2146121" y="1363641"/>
            <a:ext cx="3314236" cy="2880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0E7DF76-04CC-4836-A934-4074E70A6C5C}"/>
              </a:ext>
            </a:extLst>
          </p:cNvPr>
          <p:cNvSpPr/>
          <p:nvPr/>
        </p:nvSpPr>
        <p:spPr>
          <a:xfrm>
            <a:off x="2146121" y="2083443"/>
            <a:ext cx="3363428" cy="41881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255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(Raporlama)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669" y="1275605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3: </a:t>
            </a:r>
            <a:r>
              <a:rPr lang="tr-TR" dirty="0">
                <a:latin typeface="+mj-lt"/>
              </a:rPr>
              <a:t>Sizden istenilen bilgileri forma doldurun, formu sadece bir kez doldurabilirsiniz.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7F1DDB3C-BFF2-4973-8527-100ECB6C9E97}"/>
              </a:ext>
            </a:extLst>
          </p:cNvPr>
          <p:cNvPicPr/>
          <p:nvPr/>
        </p:nvPicPr>
        <p:blipFill rotWithShape="1">
          <a:blip r:embed="rId4"/>
          <a:srcRect l="27778" t="6271" r="29012" b="25730"/>
          <a:stretch/>
        </p:blipFill>
        <p:spPr bwMode="auto">
          <a:xfrm>
            <a:off x="2004991" y="1400536"/>
            <a:ext cx="3556643" cy="3012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5E30816-4830-4E9E-AEBB-4DAE669C434A}"/>
              </a:ext>
            </a:extLst>
          </p:cNvPr>
          <p:cNvSpPr/>
          <p:nvPr/>
        </p:nvSpPr>
        <p:spPr>
          <a:xfrm>
            <a:off x="2216552" y="2040038"/>
            <a:ext cx="2274425" cy="12442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8648780-6BF2-4038-8C6E-896A78269AA4}"/>
              </a:ext>
            </a:extLst>
          </p:cNvPr>
          <p:cNvSpPr/>
          <p:nvPr/>
        </p:nvSpPr>
        <p:spPr>
          <a:xfrm>
            <a:off x="2684363" y="3954683"/>
            <a:ext cx="2315620" cy="12442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3B8C8E7-C681-4B94-9CC6-B091F6D9F40B}"/>
              </a:ext>
            </a:extLst>
          </p:cNvPr>
          <p:cNvSpPr/>
          <p:nvPr/>
        </p:nvSpPr>
        <p:spPr>
          <a:xfrm>
            <a:off x="3339295" y="4137949"/>
            <a:ext cx="1012785" cy="22859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2031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(Raporlama)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669" y="1275605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4: </a:t>
            </a:r>
            <a:r>
              <a:rPr lang="tr-TR" dirty="0">
                <a:latin typeface="+mj-lt"/>
              </a:rPr>
              <a:t>Formu doldurduktan sonra sertifikanız tanımlanır, sertifikanızı indirebilirsiniz.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85B6AE5-0ECD-4DD0-A7A7-65B4EF09057D}"/>
              </a:ext>
            </a:extLst>
          </p:cNvPr>
          <p:cNvPicPr/>
          <p:nvPr/>
        </p:nvPicPr>
        <p:blipFill rotWithShape="1">
          <a:blip r:embed="rId4"/>
          <a:srcRect l="27448" t="6122" r="28151" b="46698"/>
          <a:stretch/>
        </p:blipFill>
        <p:spPr bwMode="auto">
          <a:xfrm>
            <a:off x="2181046" y="1545453"/>
            <a:ext cx="3305354" cy="2583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874B5E1-1DD8-4706-AF9E-5C5E2905F634}"/>
              </a:ext>
            </a:extLst>
          </p:cNvPr>
          <p:cNvSpPr/>
          <p:nvPr/>
        </p:nvSpPr>
        <p:spPr>
          <a:xfrm>
            <a:off x="2424896" y="1993739"/>
            <a:ext cx="2352554" cy="24596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EAE6507-8551-47D7-AB57-2DC3608791E0}"/>
              </a:ext>
            </a:extLst>
          </p:cNvPr>
          <p:cNvSpPr/>
          <p:nvPr/>
        </p:nvSpPr>
        <p:spPr>
          <a:xfrm>
            <a:off x="2424896" y="2346767"/>
            <a:ext cx="1765139" cy="24596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12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(Sertifika Alma)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07F12E3C-FA83-48F3-8488-EA4F28804F92}"/>
              </a:ext>
            </a:extLst>
          </p:cNvPr>
          <p:cNvPicPr/>
          <p:nvPr/>
        </p:nvPicPr>
        <p:blipFill rotWithShape="1">
          <a:blip r:embed="rId4"/>
          <a:srcRect l="27214" t="8378" r="29466" b="36612"/>
          <a:stretch/>
        </p:blipFill>
        <p:spPr bwMode="auto">
          <a:xfrm>
            <a:off x="2592730" y="1333984"/>
            <a:ext cx="5179670" cy="3197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0972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(Sertifika Alma)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775" y="1374509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>
                <a:latin typeface="+mj-lt"/>
              </a:rPr>
              <a:t>Öğrencileriniz/katılımcılarınız için de 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«katılım sertifikası» </a:t>
            </a:r>
            <a:r>
              <a:rPr lang="tr-TR" dirty="0">
                <a:latin typeface="+mj-lt"/>
              </a:rPr>
              <a:t>hazırlayabilirsiniz.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D23BE2B-0757-4B54-8DA0-E3000F4F26E9}"/>
              </a:ext>
            </a:extLst>
          </p:cNvPr>
          <p:cNvPicPr/>
          <p:nvPr/>
        </p:nvPicPr>
        <p:blipFill rotWithShape="1">
          <a:blip r:embed="rId4"/>
          <a:srcRect l="27667" t="5764" r="28110" b="31413"/>
          <a:stretch/>
        </p:blipFill>
        <p:spPr bwMode="auto">
          <a:xfrm>
            <a:off x="2263774" y="1275605"/>
            <a:ext cx="3331151" cy="3166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DCE9945-83EE-4A52-ADDA-AC4386FB20A7}"/>
              </a:ext>
            </a:extLst>
          </p:cNvPr>
          <p:cNvSpPr/>
          <p:nvPr/>
        </p:nvSpPr>
        <p:spPr>
          <a:xfrm>
            <a:off x="4551744" y="2320724"/>
            <a:ext cx="431157" cy="13310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043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(Sertifika Alma)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775" y="1374509"/>
            <a:ext cx="3227977" cy="29683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>
                <a:latin typeface="+mj-lt"/>
              </a:rPr>
              <a:t>Katılım sertifikası hazırlarken formdaki uyarılara dikkat edin.</a:t>
            </a:r>
            <a:endParaRPr lang="tr-TR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8508238-07A2-4D80-BD5B-5EB38A5C73F4}"/>
              </a:ext>
            </a:extLst>
          </p:cNvPr>
          <p:cNvPicPr/>
          <p:nvPr/>
        </p:nvPicPr>
        <p:blipFill rotWithShape="1">
          <a:blip r:embed="rId4"/>
          <a:srcRect l="27778" t="5488" r="29012" b="51205"/>
          <a:stretch/>
        </p:blipFill>
        <p:spPr bwMode="auto">
          <a:xfrm>
            <a:off x="2428147" y="1339891"/>
            <a:ext cx="2951187" cy="291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1C89537-AA34-4233-A197-1447A3ABF505}"/>
              </a:ext>
            </a:extLst>
          </p:cNvPr>
          <p:cNvSpPr/>
          <p:nvPr/>
        </p:nvSpPr>
        <p:spPr>
          <a:xfrm>
            <a:off x="2989867" y="2792140"/>
            <a:ext cx="661946" cy="13310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C3656952-A24D-4773-AF65-2309866D174D}"/>
              </a:ext>
            </a:extLst>
          </p:cNvPr>
          <p:cNvSpPr/>
          <p:nvPr/>
        </p:nvSpPr>
        <p:spPr>
          <a:xfrm>
            <a:off x="2633241" y="2196297"/>
            <a:ext cx="1579944" cy="13310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AE7C80AE-AB6E-4DA8-8BA3-C73E7EA68599}"/>
              </a:ext>
            </a:extLst>
          </p:cNvPr>
          <p:cNvSpPr/>
          <p:nvPr/>
        </p:nvSpPr>
        <p:spPr>
          <a:xfrm>
            <a:off x="3611301" y="3805177"/>
            <a:ext cx="711843" cy="33277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5251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(Sertifika Alma)</a:t>
            </a:r>
          </a:p>
        </p:txBody>
      </p:sp>
      <p:pic>
        <p:nvPicPr>
          <p:cNvPr id="15" name="İçerik Yer Tutucusu 14">
            <a:extLst>
              <a:ext uri="{FF2B5EF4-FFF2-40B4-BE49-F238E27FC236}">
                <a16:creationId xmlns:a16="http://schemas.microsoft.com/office/drawing/2014/main" id="{E4E40B8A-F5BE-46AB-8BFA-DA6FF20CF49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/>
          <a:srcRect l="27447" t="9210" r="29784" b="37684"/>
          <a:stretch/>
        </p:blipFill>
        <p:spPr bwMode="auto">
          <a:xfrm>
            <a:off x="2302066" y="1422324"/>
            <a:ext cx="2515897" cy="1527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0379DE6E-A4A9-4670-9D0C-1C21CBD0CEFB}"/>
              </a:ext>
            </a:extLst>
          </p:cNvPr>
          <p:cNvPicPr/>
          <p:nvPr/>
        </p:nvPicPr>
        <p:blipFill rotWithShape="1">
          <a:blip r:embed="rId5"/>
          <a:srcRect l="27226" t="9210" r="29674" b="37684"/>
          <a:stretch/>
        </p:blipFill>
        <p:spPr bwMode="auto">
          <a:xfrm>
            <a:off x="5142053" y="1422323"/>
            <a:ext cx="2731625" cy="1527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B9DDF35C-7A69-4E26-BEC8-7418E7DE605A}"/>
              </a:ext>
            </a:extLst>
          </p:cNvPr>
          <p:cNvPicPr/>
          <p:nvPr/>
        </p:nvPicPr>
        <p:blipFill rotWithShape="1">
          <a:blip r:embed="rId6"/>
          <a:srcRect l="27337" t="9014" r="29563" b="37292"/>
          <a:stretch/>
        </p:blipFill>
        <p:spPr bwMode="auto">
          <a:xfrm>
            <a:off x="3677816" y="3076293"/>
            <a:ext cx="2676686" cy="1527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8886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(Sertifika Alma)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209" y="1374509"/>
            <a:ext cx="6476034" cy="3252648"/>
          </a:xfrm>
        </p:spPr>
        <p:txBody>
          <a:bodyPr>
            <a:normAutofit lnSpcReduction="10000"/>
          </a:bodyPr>
          <a:lstStyle/>
          <a:p>
            <a:r>
              <a:rPr lang="tr-TR" dirty="0">
                <a:solidFill>
                  <a:srgbClr val="0070C0"/>
                </a:solidFill>
                <a:latin typeface="+mj-lt"/>
              </a:rPr>
              <a:t>Mükemmellik Sertifikası Nedir?</a:t>
            </a:r>
          </a:p>
          <a:p>
            <a:endParaRPr lang="tr-TR" dirty="0">
              <a:solidFill>
                <a:schemeClr val="tx2"/>
              </a:solidFill>
              <a:latin typeface="+mj-lt"/>
            </a:endParaRPr>
          </a:p>
          <a:p>
            <a:r>
              <a:rPr lang="tr-TR" dirty="0">
                <a:solidFill>
                  <a:schemeClr val="tx2"/>
                </a:solidFill>
                <a:latin typeface="+mj-lt"/>
              </a:rPr>
              <a:t>Codeweek 4 All Challenge, etkinliklerinizi arkadaşlarınız, meslektaşlarınız ve tanıdıklarınızla beraber organize etmenizi ve birlikte Kod Haftası Mükemmellik Sertifikası kazanmanızı sağlar.</a:t>
            </a:r>
          </a:p>
          <a:p>
            <a:endParaRPr lang="tr-TR" dirty="0">
              <a:solidFill>
                <a:schemeClr val="tx2"/>
              </a:solidFill>
              <a:latin typeface="+mj-lt"/>
            </a:endParaRPr>
          </a:p>
          <a:p>
            <a:r>
              <a:rPr lang="tr-TR" dirty="0">
                <a:solidFill>
                  <a:schemeClr val="tx2"/>
                </a:solidFill>
                <a:latin typeface="+mj-lt"/>
              </a:rPr>
              <a:t>Etkinliğinizi Kod Haftası haritasına eklemenizin yanı sıra, aynı etkinliği başkalarıyla birlikte yapmak için ağınıza ekleyebilirsiniz. Siz ve grubunuz hep beraber Kod Haftası Mükemmellik Sertifikası kazanmış olursunuz.</a:t>
            </a:r>
          </a:p>
        </p:txBody>
      </p:sp>
    </p:spTree>
    <p:extLst>
      <p:ext uri="{BB962C8B-B14F-4D97-AF65-F5344CB8AC3E}">
        <p14:creationId xmlns:p14="http://schemas.microsoft.com/office/powerpoint/2010/main" val="272289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(Sertifika Alma)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209" y="1374509"/>
            <a:ext cx="6476034" cy="325264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0070C0"/>
                </a:solidFill>
                <a:latin typeface="+mj-lt"/>
              </a:rPr>
              <a:t>Mükemmellik Sertifikası Nasıl Alınır?</a:t>
            </a:r>
          </a:p>
          <a:p>
            <a:endParaRPr lang="tr-TR" dirty="0">
              <a:solidFill>
                <a:schemeClr val="tx2"/>
              </a:solidFill>
              <a:latin typeface="+mj-lt"/>
            </a:endParaRPr>
          </a:p>
          <a:p>
            <a:r>
              <a:rPr lang="tr-TR" dirty="0">
                <a:solidFill>
                  <a:schemeClr val="tx2"/>
                </a:solidFill>
                <a:latin typeface="+mj-lt"/>
              </a:rPr>
              <a:t>Mükemmellik Sertifikası Kazanmak için:</a:t>
            </a:r>
          </a:p>
          <a:p>
            <a:endParaRPr lang="tr-TR" dirty="0">
              <a:solidFill>
                <a:schemeClr val="tx2"/>
              </a:solidFill>
              <a:latin typeface="+mj-lt"/>
            </a:endParaRPr>
          </a:p>
          <a:p>
            <a:r>
              <a:rPr lang="tr-TR" dirty="0">
                <a:solidFill>
                  <a:schemeClr val="tx2"/>
                </a:solidFill>
                <a:latin typeface="+mj-lt"/>
              </a:rPr>
              <a:t>Bağlantılı 10 etkinlik (10 farklı organizatörden)</a:t>
            </a:r>
          </a:p>
          <a:p>
            <a:endParaRPr lang="tr-TR" dirty="0">
              <a:solidFill>
                <a:schemeClr val="tx2"/>
              </a:solidFill>
              <a:latin typeface="+mj-lt"/>
            </a:endParaRPr>
          </a:p>
          <a:p>
            <a:r>
              <a:rPr lang="tr-TR" dirty="0">
                <a:solidFill>
                  <a:schemeClr val="tx2"/>
                </a:solidFill>
                <a:latin typeface="+mj-lt"/>
              </a:rPr>
              <a:t>ve/veya</a:t>
            </a:r>
          </a:p>
          <a:p>
            <a:endParaRPr lang="tr-TR" dirty="0">
              <a:solidFill>
                <a:schemeClr val="tx2"/>
              </a:solidFill>
              <a:latin typeface="+mj-lt"/>
            </a:endParaRPr>
          </a:p>
          <a:p>
            <a:r>
              <a:rPr lang="tr-TR" dirty="0">
                <a:solidFill>
                  <a:schemeClr val="tx2"/>
                </a:solidFill>
                <a:latin typeface="+mj-lt"/>
              </a:rPr>
              <a:t>3 ülkenin dâhil olması</a:t>
            </a:r>
          </a:p>
        </p:txBody>
      </p:sp>
    </p:spTree>
    <p:extLst>
      <p:ext uri="{BB962C8B-B14F-4D97-AF65-F5344CB8AC3E}">
        <p14:creationId xmlns:p14="http://schemas.microsoft.com/office/powerpoint/2010/main" val="114003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Nelere Değineceğiz?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8E3AEDF-33B8-46B2-AAA2-E45D1022C9C0}"/>
              </a:ext>
            </a:extLst>
          </p:cNvPr>
          <p:cNvSpPr/>
          <p:nvPr/>
        </p:nvSpPr>
        <p:spPr>
          <a:xfrm>
            <a:off x="7459884" y="4693534"/>
            <a:ext cx="1551007" cy="3674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64ED9308-4EE8-4673-84F9-2F3D8E53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5537" y="1175707"/>
            <a:ext cx="4157430" cy="339447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accent6">
                    <a:lumMod val="50000"/>
                  </a:schemeClr>
                </a:solidFill>
              </a:rPr>
              <a:t>Kod Haftası Nedir?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accent6">
                    <a:lumMod val="50000"/>
                  </a:schemeClr>
                </a:solidFill>
              </a:rPr>
              <a:t>Kod Haftası ile Ne Amaçlıyoruz?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accent6">
                    <a:lumMod val="50000"/>
                  </a:schemeClr>
                </a:solidFill>
              </a:rPr>
              <a:t>Kod Haftası’na Kimler Katılabilir? </a:t>
            </a:r>
          </a:p>
          <a:p>
            <a:endParaRPr lang="tr-TR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accent6">
                    <a:lumMod val="75000"/>
                  </a:schemeClr>
                </a:solidFill>
              </a:rPr>
              <a:t>Kod Haftası’nda;</a:t>
            </a:r>
          </a:p>
          <a:p>
            <a:pPr lvl="1"/>
            <a:r>
              <a:rPr lang="tr-TR" sz="1800" b="1" dirty="0">
                <a:solidFill>
                  <a:schemeClr val="accent6">
                    <a:lumMod val="75000"/>
                  </a:schemeClr>
                </a:solidFill>
              </a:rPr>
              <a:t>Etkinlik Ekleme</a:t>
            </a:r>
          </a:p>
          <a:p>
            <a:pPr lvl="1"/>
            <a:r>
              <a:rPr lang="tr-TR" sz="1800" b="1" dirty="0">
                <a:solidFill>
                  <a:schemeClr val="accent6">
                    <a:lumMod val="75000"/>
                  </a:schemeClr>
                </a:solidFill>
              </a:rPr>
              <a:t>Etkinlik Raporlama</a:t>
            </a:r>
          </a:p>
          <a:p>
            <a:pPr lvl="1"/>
            <a:r>
              <a:rPr lang="tr-TR" sz="1800" b="1" dirty="0">
                <a:solidFill>
                  <a:schemeClr val="accent6">
                    <a:lumMod val="75000"/>
                  </a:schemeClr>
                </a:solidFill>
              </a:rPr>
              <a:t>Sertifika Alma</a:t>
            </a:r>
          </a:p>
          <a:p>
            <a:endParaRPr lang="tr-TR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accent6"/>
                </a:solidFill>
              </a:rPr>
              <a:t>Kod Haftası 2022 Katılım Raporu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accent6"/>
                </a:solidFill>
              </a:rPr>
              <a:t>Örnek Etkinlikler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accent6"/>
                </a:solidFill>
              </a:rPr>
              <a:t>Daha Eğlenceli Olabilir mi?</a:t>
            </a:r>
          </a:p>
        </p:txBody>
      </p:sp>
      <p:pic>
        <p:nvPicPr>
          <p:cNvPr id="17" name="Picture 2" descr="S:\F17001 - DG COMM Media Relations\3_Work\33_Work-in-process\8510150 - DG CONNECT EU Code Week\3_Work\WP2\Materials\1.Test MXG\visuals update ppt\PPT visuals_Black girl.png">
            <a:extLst>
              <a:ext uri="{FF2B5EF4-FFF2-40B4-BE49-F238E27FC236}">
                <a16:creationId xmlns:a16="http://schemas.microsoft.com/office/drawing/2014/main" id="{63FD48C7-A034-4C7E-A9A0-B13BDECB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30" y="1658300"/>
            <a:ext cx="2430000" cy="242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24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4589263-462B-4126-BB5F-1B95C1CF9AE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55" y="1396943"/>
            <a:ext cx="5961135" cy="2769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305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graphicFrame>
        <p:nvGraphicFramePr>
          <p:cNvPr id="12" name="Grafik 11">
            <a:extLst>
              <a:ext uri="{FF2B5EF4-FFF2-40B4-BE49-F238E27FC236}">
                <a16:creationId xmlns:a16="http://schemas.microsoft.com/office/drawing/2014/main" id="{45DCCBC0-07B1-4919-BA75-1467041F0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647529"/>
              </p:ext>
            </p:extLst>
          </p:nvPr>
        </p:nvGraphicFramePr>
        <p:xfrm>
          <a:off x="2175056" y="1420945"/>
          <a:ext cx="2957196" cy="267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k 13">
            <a:extLst>
              <a:ext uri="{FF2B5EF4-FFF2-40B4-BE49-F238E27FC236}">
                <a16:creationId xmlns:a16="http://schemas.microsoft.com/office/drawing/2014/main" id="{591563AE-3C79-439D-9DF2-1875CEB90A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222338"/>
              </p:ext>
            </p:extLst>
          </p:nvPr>
        </p:nvGraphicFramePr>
        <p:xfrm>
          <a:off x="4657090" y="1396318"/>
          <a:ext cx="4452076" cy="2698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30928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E21D0C0F-24EB-4816-A6EF-2D97CAE2FB6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22051"/>
            <a:ext cx="3421942" cy="2283595"/>
          </a:xfrm>
          <a:prstGeom prst="rect">
            <a:avLst/>
          </a:prstGeom>
          <a:noFill/>
        </p:spPr>
      </p:pic>
      <p:graphicFrame>
        <p:nvGraphicFramePr>
          <p:cNvPr id="9" name="Nesne 8">
            <a:extLst>
              <a:ext uri="{FF2B5EF4-FFF2-40B4-BE49-F238E27FC236}">
                <a16:creationId xmlns:a16="http://schemas.microsoft.com/office/drawing/2014/main" id="{95B330B8-E5F0-4C1D-94A1-7D5FCC7D49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696191"/>
              </p:ext>
            </p:extLst>
          </p:nvPr>
        </p:nvGraphicFramePr>
        <p:xfrm>
          <a:off x="5182952" y="1522051"/>
          <a:ext cx="3760365" cy="2480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Document" r:id="rId6" imgW="5758247" imgH="3798586" progId="Word.Document.12">
                  <p:embed/>
                </p:oleObj>
              </mc:Choice>
              <mc:Fallback>
                <p:oleObj name="Document" r:id="rId6" imgW="5758247" imgH="379858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82952" y="1522051"/>
                        <a:ext cx="3760365" cy="2480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386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F614C490-35D6-4198-8BB1-785CAC66CB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0250" y="1181100"/>
          <a:ext cx="6551613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28010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2DD805EE-B054-407A-AB3E-34ECF552E4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626415"/>
              </p:ext>
            </p:extLst>
          </p:nvPr>
        </p:nvGraphicFramePr>
        <p:xfrm>
          <a:off x="1965416" y="1178198"/>
          <a:ext cx="6551613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1502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563DDDD7-8947-4A82-9931-64C94A2BE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6441839"/>
              </p:ext>
            </p:extLst>
          </p:nvPr>
        </p:nvGraphicFramePr>
        <p:xfrm>
          <a:off x="2032182" y="874712"/>
          <a:ext cx="6551613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3002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7EC01768-A74F-4DCD-AC29-5AF605874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64794" y="1355272"/>
            <a:ext cx="5390296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31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471B7B65-FA9E-4B20-BFC5-4309523415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0250" y="1181100"/>
          <a:ext cx="6551613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6517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graphicFrame>
        <p:nvGraphicFramePr>
          <p:cNvPr id="9" name="İçerik Yer Tutucusu 8">
            <a:extLst>
              <a:ext uri="{FF2B5EF4-FFF2-40B4-BE49-F238E27FC236}">
                <a16:creationId xmlns:a16="http://schemas.microsoft.com/office/drawing/2014/main" id="{1B1C482A-1FD1-41F1-ACCF-BBC25BADE4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294079"/>
              </p:ext>
            </p:extLst>
          </p:nvPr>
        </p:nvGraphicFramePr>
        <p:xfrm>
          <a:off x="1928495" y="1162957"/>
          <a:ext cx="6550025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2646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0ECA672E-EC2C-431E-8BA1-4F5553E71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92562" y="1308100"/>
            <a:ext cx="5381250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27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AB Kod Haftası Nedir?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0928445-BDA2-44C5-8DC7-238E82AF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454" y="1043377"/>
            <a:ext cx="4321827" cy="339447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300" dirty="0">
                <a:latin typeface="+mj-lt"/>
              </a:rPr>
              <a:t>Kod Haftası, erken yaşlardan itibaren çocukların kodlama becerisini desteklemek için başlatılmıştır.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300" dirty="0">
                <a:latin typeface="+mj-lt"/>
              </a:rPr>
              <a:t>Gönüllüler tarafından düzenlenen bir taban hareketidir.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300" dirty="0">
                <a:latin typeface="+mj-lt"/>
              </a:rPr>
              <a:t>Avrupa Komisyonu tarafından desteklenir.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300" dirty="0">
                <a:latin typeface="+mj-lt"/>
              </a:rPr>
              <a:t>Türkiye dâhil 70’in üzerinde ülkede aktif olarak devam etmektedir.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300" dirty="0">
                <a:latin typeface="+mj-lt"/>
              </a:rPr>
              <a:t>2012 yılında başlayan Kod Haftası’na Bakanlığımız 2018 yılından itibaren aktif katılım göstermektedir.</a:t>
            </a:r>
          </a:p>
          <a:p>
            <a:endParaRPr lang="tr-TR" dirty="0"/>
          </a:p>
        </p:txBody>
      </p:sp>
      <p:pic>
        <p:nvPicPr>
          <p:cNvPr id="9" name="Picture 2" descr="S:\F17001 - DG COMM Media Relations\3_Work\33_Work-in-process\8510150 - DG CONNECT EU Code Week\3_Work\WP2\Materials\1.Test MXG\visuals update ppt\PPT visuals_Ginger guy.png">
            <a:extLst>
              <a:ext uri="{FF2B5EF4-FFF2-40B4-BE49-F238E27FC236}">
                <a16:creationId xmlns:a16="http://schemas.microsoft.com/office/drawing/2014/main" id="{FDAB8CC7-A3F0-44CF-B2E1-59B37807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81" y="1568049"/>
            <a:ext cx="2578114" cy="257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94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29A9CC9B-484C-4D4B-9999-C8A0C4BD3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58744" y="1518584"/>
            <a:ext cx="5759196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69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AD836771-ABE1-4DE7-985A-134EB1F38E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250816"/>
              </p:ext>
            </p:extLst>
          </p:nvPr>
        </p:nvGraphicFramePr>
        <p:xfrm>
          <a:off x="2166057" y="1770399"/>
          <a:ext cx="3300028" cy="2418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İçerik Yer Tutucusu 3">
            <a:extLst>
              <a:ext uri="{FF2B5EF4-FFF2-40B4-BE49-F238E27FC236}">
                <a16:creationId xmlns:a16="http://schemas.microsoft.com/office/drawing/2014/main" id="{F93724ED-E7F1-483F-AED3-A4EEE4144600}"/>
              </a:ext>
            </a:extLst>
          </p:cNvPr>
          <p:cNvSpPr txBox="1">
            <a:spLocks/>
          </p:cNvSpPr>
          <p:nvPr/>
        </p:nvSpPr>
        <p:spPr>
          <a:xfrm>
            <a:off x="2201981" y="992434"/>
            <a:ext cx="5961941" cy="879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300" dirty="0"/>
          </a:p>
          <a:p>
            <a:r>
              <a:rPr lang="tr-TR" sz="1700" dirty="0">
                <a:latin typeface="+mj-lt"/>
              </a:rPr>
              <a:t>Matematik Seferberliği Kapsamında Gerçekleştirilen Etkinlikler</a:t>
            </a:r>
          </a:p>
        </p:txBody>
      </p:sp>
      <p:graphicFrame>
        <p:nvGraphicFramePr>
          <p:cNvPr id="11" name="Grafik 10">
            <a:extLst>
              <a:ext uri="{FF2B5EF4-FFF2-40B4-BE49-F238E27FC236}">
                <a16:creationId xmlns:a16="http://schemas.microsoft.com/office/drawing/2014/main" id="{0ADD0FC8-B6CE-474E-AE5B-0E4537EC17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246691"/>
              </p:ext>
            </p:extLst>
          </p:nvPr>
        </p:nvGraphicFramePr>
        <p:xfrm>
          <a:off x="5273202" y="1848935"/>
          <a:ext cx="3083604" cy="233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16697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/>
          </a:bodyPr>
          <a:lstStyle/>
          <a:p>
            <a:r>
              <a:rPr lang="tr-TR" b="1" dirty="0"/>
              <a:t>Kod Haftası 2022’de Neler Yaptık? </a:t>
            </a:r>
            <a:endParaRPr lang="tr-TR" b="1" dirty="0">
              <a:highlight>
                <a:srgbClr val="FFFF00"/>
              </a:highlight>
            </a:endParaRP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24312398-DCE6-4FBB-80AE-62F4F9E0D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726560"/>
              </p:ext>
            </p:extLst>
          </p:nvPr>
        </p:nvGraphicFramePr>
        <p:xfrm>
          <a:off x="1884952" y="1113609"/>
          <a:ext cx="6550025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C6D345C3-5517-4AFC-94FE-A79C1D18B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883" y="1249563"/>
            <a:ext cx="549906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8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graphicFrame>
        <p:nvGraphicFramePr>
          <p:cNvPr id="6" name="Nesne 5">
            <a:extLst>
              <a:ext uri="{FF2B5EF4-FFF2-40B4-BE49-F238E27FC236}">
                <a16:creationId xmlns:a16="http://schemas.microsoft.com/office/drawing/2014/main" id="{B051A567-D9B1-48CD-87D7-3E5F792F61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262894"/>
              </p:ext>
            </p:extLst>
          </p:nvPr>
        </p:nvGraphicFramePr>
        <p:xfrm>
          <a:off x="2223498" y="1146892"/>
          <a:ext cx="5757863" cy="263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Document" r:id="rId5" imgW="5758247" imgH="2629707" progId="Word.Document.12">
                  <p:embed/>
                </p:oleObj>
              </mc:Choice>
              <mc:Fallback>
                <p:oleObj name="Document" r:id="rId5" imgW="5758247" imgH="26297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23498" y="1146892"/>
                        <a:ext cx="5757863" cy="263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Nesne 6">
            <a:extLst>
              <a:ext uri="{FF2B5EF4-FFF2-40B4-BE49-F238E27FC236}">
                <a16:creationId xmlns:a16="http://schemas.microsoft.com/office/drawing/2014/main" id="{34747F53-8846-4863-8AAA-84AC7097CA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016096"/>
              </p:ext>
            </p:extLst>
          </p:nvPr>
        </p:nvGraphicFramePr>
        <p:xfrm>
          <a:off x="2223498" y="3607707"/>
          <a:ext cx="5757863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" name="Document" r:id="rId7" imgW="5758247" imgH="1293794" progId="Word.Document.12">
                  <p:embed/>
                </p:oleObj>
              </mc:Choice>
              <mc:Fallback>
                <p:oleObj name="Document" r:id="rId7" imgW="5758247" imgH="129379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23498" y="3607707"/>
                        <a:ext cx="5757863" cy="1293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İçerik Yer Tutucusu 3">
            <a:extLst>
              <a:ext uri="{FF2B5EF4-FFF2-40B4-BE49-F238E27FC236}">
                <a16:creationId xmlns:a16="http://schemas.microsoft.com/office/drawing/2014/main" id="{BB9F0B25-6CFF-42B4-8040-6D16BCE19D3E}"/>
              </a:ext>
            </a:extLst>
          </p:cNvPr>
          <p:cNvSpPr txBox="1">
            <a:spLocks/>
          </p:cNvSpPr>
          <p:nvPr/>
        </p:nvSpPr>
        <p:spPr>
          <a:xfrm>
            <a:off x="1785395" y="1847668"/>
            <a:ext cx="972321" cy="879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300" dirty="0"/>
          </a:p>
          <a:p>
            <a:pPr algn="ctr"/>
            <a:r>
              <a:rPr lang="tr-TR" sz="1200" dirty="0">
                <a:latin typeface="+mj-lt"/>
              </a:rPr>
              <a:t>Bilgisayarsız Kodlama Etkinlikleri</a:t>
            </a:r>
          </a:p>
        </p:txBody>
      </p:sp>
      <p:sp>
        <p:nvSpPr>
          <p:cNvPr id="11" name="İçerik Yer Tutucusu 3">
            <a:extLst>
              <a:ext uri="{FF2B5EF4-FFF2-40B4-BE49-F238E27FC236}">
                <a16:creationId xmlns:a16="http://schemas.microsoft.com/office/drawing/2014/main" id="{C2E3FF31-36E9-474C-984C-F78C9F31D9F7}"/>
              </a:ext>
            </a:extLst>
          </p:cNvPr>
          <p:cNvSpPr txBox="1">
            <a:spLocks/>
          </p:cNvSpPr>
          <p:nvPr/>
        </p:nvSpPr>
        <p:spPr>
          <a:xfrm>
            <a:off x="1869350" y="3556825"/>
            <a:ext cx="899887" cy="879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300" dirty="0"/>
          </a:p>
          <a:p>
            <a:pPr algn="ctr"/>
            <a:r>
              <a:rPr lang="tr-TR" sz="1200" dirty="0">
                <a:latin typeface="+mj-lt"/>
              </a:rPr>
              <a:t>Bilgisayarlı Kodlama Etkinlikleri</a:t>
            </a:r>
          </a:p>
        </p:txBody>
      </p:sp>
    </p:spTree>
    <p:extLst>
      <p:ext uri="{BB962C8B-B14F-4D97-AF65-F5344CB8AC3E}">
        <p14:creationId xmlns:p14="http://schemas.microsoft.com/office/powerpoint/2010/main" val="2807316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4F4348D-8CF1-403D-ABDE-465F05C4D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321" y="1233714"/>
            <a:ext cx="3617261" cy="35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354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3CB1DAF-5FDB-41F5-9220-CB338EBA4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64" y="3304939"/>
            <a:ext cx="3161175" cy="1800172"/>
          </a:xfrm>
          <a:prstGeom prst="rect">
            <a:avLst/>
          </a:prstGeom>
        </p:spPr>
      </p:pic>
      <p:graphicFrame>
        <p:nvGraphicFramePr>
          <p:cNvPr id="6" name="Nesne 5">
            <a:extLst>
              <a:ext uri="{FF2B5EF4-FFF2-40B4-BE49-F238E27FC236}">
                <a16:creationId xmlns:a16="http://schemas.microsoft.com/office/drawing/2014/main" id="{3A83D2D9-E202-4A27-8163-94C8882A3F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343646"/>
              </p:ext>
            </p:extLst>
          </p:nvPr>
        </p:nvGraphicFramePr>
        <p:xfrm>
          <a:off x="2069370" y="1193641"/>
          <a:ext cx="3235697" cy="221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Document" r:id="rId6" imgW="5758247" imgH="3291364" progId="Word.Document.12">
                  <p:embed/>
                </p:oleObj>
              </mc:Choice>
              <mc:Fallback>
                <p:oleObj name="Document" r:id="rId6" imgW="5758247" imgH="32913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9370" y="1193641"/>
                        <a:ext cx="3235697" cy="2211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Nesne 2">
            <a:extLst>
              <a:ext uri="{FF2B5EF4-FFF2-40B4-BE49-F238E27FC236}">
                <a16:creationId xmlns:a16="http://schemas.microsoft.com/office/drawing/2014/main" id="{08E25F93-48F0-4561-864A-0A38900AAE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894478"/>
              </p:ext>
            </p:extLst>
          </p:nvPr>
        </p:nvGraphicFramePr>
        <p:xfrm>
          <a:off x="4886888" y="1193641"/>
          <a:ext cx="3278957" cy="2159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Document" r:id="rId8" imgW="5758247" imgH="3792466" progId="Word.Document.12">
                  <p:embed/>
                </p:oleObj>
              </mc:Choice>
              <mc:Fallback>
                <p:oleObj name="Document" r:id="rId8" imgW="5758247" imgH="37924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86888" y="1193641"/>
                        <a:ext cx="3278957" cy="2159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658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F6A028C-7710-431D-BFA4-71C6CB3CF31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32" y="1275607"/>
            <a:ext cx="1744297" cy="1339868"/>
          </a:xfrm>
          <a:prstGeom prst="rect">
            <a:avLst/>
          </a:prstGeom>
          <a:noFill/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60063E52-6B41-4E2B-89EF-AACC919031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93" y="1275605"/>
            <a:ext cx="1699190" cy="1339869"/>
          </a:xfrm>
          <a:prstGeom prst="rect">
            <a:avLst/>
          </a:prstGeom>
          <a:noFill/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3B45B046-4216-4B09-BD2F-4EEE694C3B0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32" y="3040944"/>
            <a:ext cx="1744297" cy="137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499002C3-2E93-4291-9E7B-602664D5F4D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93" y="3040944"/>
            <a:ext cx="1733006" cy="1371399"/>
          </a:xfrm>
          <a:prstGeom prst="rect">
            <a:avLst/>
          </a:prstGeom>
          <a:noFill/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452F7B68-A12C-4121-A024-57961285A1AD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0"/>
          <a:stretch/>
        </p:blipFill>
        <p:spPr bwMode="auto">
          <a:xfrm>
            <a:off x="6419818" y="1275605"/>
            <a:ext cx="1867839" cy="1339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F720F9A8-EC8A-437C-A303-312E0A3BDA7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83" y="3040944"/>
            <a:ext cx="1904274" cy="1371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672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1FB6F4F-2A09-4AB1-A235-223237152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+mj-lt"/>
              </a:rPr>
              <a:t>Kod Haftası kapsamında Türkiye’de gerçekleştirilen etkinlikler arasından;</a:t>
            </a:r>
          </a:p>
          <a:p>
            <a:endParaRPr lang="tr-T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Katılımcı sayısının yüksek olması,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Ortak kodların pek çok farklı etkinlikte kullanılması,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Yurt dışı bağlantısının bulunması </a:t>
            </a:r>
          </a:p>
          <a:p>
            <a:endParaRPr lang="tr-TR" dirty="0">
              <a:latin typeface="+mj-lt"/>
            </a:endParaRPr>
          </a:p>
          <a:p>
            <a:r>
              <a:rPr lang="tr-TR" dirty="0">
                <a:latin typeface="+mj-lt"/>
              </a:rPr>
              <a:t>gibi kriterler üzerinden “örnek etkinlikler” belirlenmiştir.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550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1FB6F4F-2A09-4AB1-A235-22323715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79339"/>
            <a:ext cx="6550496" cy="362333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tr-TR" b="1" dirty="0">
                <a:latin typeface="+mj-lt"/>
              </a:rPr>
              <a:t>Matematik İçin Kodluyorum </a:t>
            </a:r>
          </a:p>
          <a:p>
            <a:endParaRPr lang="tr-TR" dirty="0">
              <a:latin typeface="+mj-lt"/>
            </a:endParaRPr>
          </a:p>
          <a:p>
            <a:r>
              <a:rPr lang="tr-TR" dirty="0">
                <a:latin typeface="+mj-lt"/>
              </a:rPr>
              <a:t>	Eskişehir İl Millî Eğitim Müdürlüğü	Matematik Seferberliği</a:t>
            </a:r>
          </a:p>
          <a:p>
            <a:r>
              <a:rPr lang="tr-TR" dirty="0">
                <a:latin typeface="+mj-lt"/>
              </a:rPr>
              <a:t>	Türkiye Geneli 740 Katılımcı		Okul Öncesi ve İlköğretim Öğrencileri</a:t>
            </a:r>
          </a:p>
          <a:p>
            <a:r>
              <a:rPr lang="tr-TR" dirty="0">
                <a:latin typeface="+mj-lt"/>
              </a:rPr>
              <a:t>	Bilgisayarlı ve Bilgisayarsız Kodlama	Kodlama Kültürü ve Farkındalığı Artırma</a:t>
            </a:r>
          </a:p>
          <a:p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r>
              <a:rPr lang="tr-TR" dirty="0">
                <a:latin typeface="+mj-lt"/>
              </a:rPr>
              <a:t>(Ortak Kod: 26kodlamat)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140DA95-BBEB-400C-A463-86D6F69F230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/>
          <a:stretch/>
        </p:blipFill>
        <p:spPr bwMode="auto">
          <a:xfrm>
            <a:off x="2419469" y="2214476"/>
            <a:ext cx="2789499" cy="1787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FD03219-9360-4082-8AE8-B5DBA944DD6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6" y="2214476"/>
            <a:ext cx="2702420" cy="1787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543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1FB6F4F-2A09-4AB1-A235-22323715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79339"/>
            <a:ext cx="6550496" cy="362333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tr-TR" b="1" dirty="0">
                <a:latin typeface="+mj-lt"/>
              </a:rPr>
              <a:t>CodeWeek 10 İzmir Herkes İçin Kodlama</a:t>
            </a:r>
          </a:p>
          <a:p>
            <a:endParaRPr lang="tr-TR" dirty="0">
              <a:latin typeface="+mj-lt"/>
            </a:endParaRPr>
          </a:p>
          <a:p>
            <a:r>
              <a:rPr lang="tr-TR" dirty="0">
                <a:latin typeface="+mj-lt"/>
              </a:rPr>
              <a:t>	Türkiye’deki Katılımcılar 217		Bilgisayarlı ve Bilgisayarsız Kodlama</a:t>
            </a:r>
          </a:p>
          <a:p>
            <a:r>
              <a:rPr lang="tr-TR" dirty="0">
                <a:latin typeface="+mj-lt"/>
              </a:rPr>
              <a:t>	Romanya’daki Katılımcılar 16		Okul Öncesi ve İlköğretim Öğrencileri</a:t>
            </a:r>
          </a:p>
          <a:p>
            <a:r>
              <a:rPr lang="tr-TR" dirty="0">
                <a:latin typeface="+mj-lt"/>
              </a:rPr>
              <a:t>	ABD’deki Katılımcılar 4		21. Yüzyıl Becerisi Olarak Kodlama</a:t>
            </a:r>
          </a:p>
          <a:p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r>
              <a:rPr lang="tr-TR" dirty="0">
                <a:latin typeface="+mj-lt"/>
              </a:rPr>
              <a:t>(Ortak Kod: cw22-qKKBf)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140DA95-BBEB-400C-A463-86D6F69F230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/>
          <a:stretch/>
        </p:blipFill>
        <p:spPr bwMode="auto">
          <a:xfrm>
            <a:off x="2419469" y="2214476"/>
            <a:ext cx="2789499" cy="1787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FD03219-9360-4082-8AE8-B5DBA944DD6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6" y="2214476"/>
            <a:ext cx="2702420" cy="1787978"/>
          </a:xfrm>
          <a:prstGeom prst="rect">
            <a:avLst/>
          </a:prstGeom>
          <a:noFill/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F77CE53-E62B-418B-A206-5CDF5EA6E8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84" y="2202889"/>
            <a:ext cx="2787284" cy="1811152"/>
          </a:xfrm>
          <a:prstGeom prst="rect">
            <a:avLst/>
          </a:prstGeom>
          <a:noFill/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F7C09E07-67D1-4F8E-BF45-D551529E4B2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6" y="2214476"/>
            <a:ext cx="2702420" cy="1787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3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ile Ne Amaçlıyoruz?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0928445-BDA2-44C5-8DC7-238E82AF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648" y="1330672"/>
            <a:ext cx="6771838" cy="339447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300" dirty="0">
                <a:latin typeface="+mj-lt"/>
              </a:rPr>
              <a:t>Bilgi işlemsel düşünmeyi, kodlamayı ve teknolojiye yönelik aktiviteleri teşvik etmek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300" dirty="0">
                <a:latin typeface="+mj-lt"/>
              </a:rPr>
              <a:t>Fikirleri kodlama yoluyla hayata geçirmek ve programlamayı daha bilinir hâle getirmek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300" dirty="0">
                <a:latin typeface="+mj-lt"/>
              </a:rPr>
              <a:t>Motivasyon sahibi kişileri bir araya getirerek dijital dünyayı keşfetmelerini ve öğrenmelerini sağlamak</a:t>
            </a:r>
          </a:p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224A6AB-81DA-4780-BB8F-024491A92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388" y="2766087"/>
            <a:ext cx="4102964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00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1FB6F4F-2A09-4AB1-A235-22323715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79339"/>
            <a:ext cx="6550496" cy="362333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tr-TR" b="1" dirty="0">
                <a:latin typeface="+mj-lt"/>
              </a:rPr>
              <a:t>Magic Dot in Wonderland</a:t>
            </a:r>
            <a:endParaRPr lang="tr-TR" dirty="0">
              <a:latin typeface="+mj-lt"/>
            </a:endParaRPr>
          </a:p>
          <a:p>
            <a:r>
              <a:rPr lang="tr-TR" dirty="0">
                <a:latin typeface="+mj-lt"/>
              </a:rPr>
              <a:t>	</a:t>
            </a:r>
          </a:p>
          <a:p>
            <a:r>
              <a:rPr lang="tr-TR" dirty="0">
                <a:latin typeface="+mj-lt"/>
              </a:rPr>
              <a:t>		Türkiye’deki Katılımcılar 5		Tunus’taki Katılımcılar 2</a:t>
            </a:r>
          </a:p>
          <a:p>
            <a:r>
              <a:rPr lang="tr-TR" dirty="0">
                <a:latin typeface="+mj-lt"/>
              </a:rPr>
              <a:t>		Yunanistan’daki Katılımcılar 4		İtalya’daki Katılımcılar 1</a:t>
            </a:r>
          </a:p>
          <a:p>
            <a:r>
              <a:rPr lang="tr-TR" dirty="0">
                <a:latin typeface="+mj-lt"/>
              </a:rPr>
              <a:t>		Romanya’daki Katılımcılar 5		Hırvatistan’daki Katılımcılar 1</a:t>
            </a:r>
          </a:p>
          <a:p>
            <a:r>
              <a:rPr lang="tr-TR" dirty="0">
                <a:latin typeface="+mj-lt"/>
              </a:rPr>
              <a:t>		Polonya’daki Katılımcılar 2		Laos’taki Katılımcılar 1</a:t>
            </a:r>
          </a:p>
          <a:p>
            <a:r>
              <a:rPr lang="tr-TR" dirty="0">
                <a:latin typeface="+mj-lt"/>
              </a:rPr>
              <a:t>			</a:t>
            </a:r>
          </a:p>
          <a:p>
            <a:r>
              <a:rPr lang="tr-TR" dirty="0">
                <a:latin typeface="+mj-lt"/>
              </a:rPr>
              <a:t>	</a:t>
            </a: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r>
              <a:rPr lang="tr-TR" dirty="0">
                <a:latin typeface="+mj-lt"/>
              </a:rPr>
              <a:t>(Ortak Kod: cw22-QPrnr)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E5FD55CD-506F-40D7-AFFD-74D281D2679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77" y="2287451"/>
            <a:ext cx="2789500" cy="1811152"/>
          </a:xfrm>
          <a:prstGeom prst="rect">
            <a:avLst/>
          </a:prstGeom>
          <a:noFill/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A1037F7-B301-4D8D-9D90-85EA3269FB2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5" y="2299038"/>
            <a:ext cx="2702421" cy="1787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0975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1FB6F4F-2A09-4AB1-A235-22323715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79339"/>
            <a:ext cx="6550496" cy="362333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tr-TR" b="1" dirty="0">
                <a:latin typeface="+mj-lt"/>
              </a:rPr>
              <a:t>Güvenli İnternet</a:t>
            </a:r>
          </a:p>
          <a:p>
            <a:endParaRPr lang="tr-TR" dirty="0">
              <a:latin typeface="+mj-lt"/>
            </a:endParaRPr>
          </a:p>
          <a:p>
            <a:r>
              <a:rPr lang="tr-TR" dirty="0">
                <a:latin typeface="+mj-lt"/>
              </a:rPr>
              <a:t>	Türkiye’deki Katılımcılar 212		ABD’deki Katılımcılar 2</a:t>
            </a:r>
          </a:p>
          <a:p>
            <a:r>
              <a:rPr lang="tr-TR" dirty="0">
                <a:latin typeface="+mj-lt"/>
              </a:rPr>
              <a:t>	Azerbaycan’daki Katılımcılar 6		8 Şubat Güvenli İnternet Günü</a:t>
            </a:r>
          </a:p>
          <a:p>
            <a:r>
              <a:rPr lang="tr-TR" dirty="0">
                <a:latin typeface="+mj-lt"/>
              </a:rPr>
              <a:t>	Romanya’daki Katılımcılar 3		Eğlenceli Kodlama Aktiviteleri</a:t>
            </a:r>
          </a:p>
          <a:p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r>
              <a:rPr lang="tr-TR" dirty="0">
                <a:latin typeface="+mj-lt"/>
              </a:rPr>
              <a:t>(Ortak Kod: Cw22-oSoop)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140DA95-BBEB-400C-A463-86D6F69F230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/>
          <a:stretch/>
        </p:blipFill>
        <p:spPr bwMode="auto">
          <a:xfrm>
            <a:off x="2419469" y="2214476"/>
            <a:ext cx="2789499" cy="1787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FD03219-9360-4082-8AE8-B5DBA944DD6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6" y="2214476"/>
            <a:ext cx="2702420" cy="1787978"/>
          </a:xfrm>
          <a:prstGeom prst="rect">
            <a:avLst/>
          </a:prstGeom>
          <a:noFill/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F7C09E07-67D1-4F8E-BF45-D551529E4B2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6" y="2214476"/>
            <a:ext cx="2702420" cy="1787978"/>
          </a:xfrm>
          <a:prstGeom prst="rect">
            <a:avLst/>
          </a:prstGeom>
          <a:noFill/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87BFF28-C211-4AB8-B6F7-8B5D3A69848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69" y="2214476"/>
            <a:ext cx="2789499" cy="1764853"/>
          </a:xfrm>
          <a:prstGeom prst="rect">
            <a:avLst/>
          </a:prstGeom>
          <a:noFill/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482F68A-5CD0-49AC-B7C0-53F3B5AB4392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0"/>
          <a:stretch/>
        </p:blipFill>
        <p:spPr bwMode="auto">
          <a:xfrm>
            <a:off x="5545506" y="2214477"/>
            <a:ext cx="2731359" cy="17879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3307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 2022’de Neler Yaptık?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1FB6F4F-2A09-4AB1-A235-22323715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79339"/>
            <a:ext cx="6550496" cy="362333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tr-TR" b="1" dirty="0">
                <a:latin typeface="+mj-lt"/>
              </a:rPr>
              <a:t>Code01 Adana</a:t>
            </a:r>
          </a:p>
          <a:p>
            <a:endParaRPr lang="tr-TR" dirty="0">
              <a:latin typeface="+mj-lt"/>
            </a:endParaRPr>
          </a:p>
          <a:p>
            <a:r>
              <a:rPr lang="tr-TR" dirty="0">
                <a:latin typeface="+mj-lt"/>
              </a:rPr>
              <a:t>	Türkiye Geneli 630 Katılımcı		İl Geneli 20.000 öğretmen/öğrenci</a:t>
            </a:r>
          </a:p>
          <a:p>
            <a:r>
              <a:rPr lang="tr-TR" dirty="0">
                <a:latin typeface="+mj-lt"/>
              </a:rPr>
              <a:t>	Kodlamaya Duyulan Merak		Blok Tabanlı Kodlama Etkinlikleri</a:t>
            </a:r>
          </a:p>
          <a:p>
            <a:r>
              <a:rPr lang="tr-TR" dirty="0">
                <a:latin typeface="+mj-lt"/>
              </a:rPr>
              <a:t>	Yazılım ve Mantıksal Düşünme	Oyun Kodlamaları</a:t>
            </a: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endParaRPr lang="tr-TR" dirty="0">
              <a:latin typeface="+mj-lt"/>
            </a:endParaRPr>
          </a:p>
          <a:p>
            <a:pPr algn="ctr"/>
            <a:r>
              <a:rPr lang="tr-TR" dirty="0">
                <a:latin typeface="+mj-lt"/>
              </a:rPr>
              <a:t>(Ortak Kod: cw22-xJHae)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46B1B993-5C75-4B94-8894-A7324F604C1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69" y="2362080"/>
            <a:ext cx="2789499" cy="1811101"/>
          </a:xfrm>
          <a:prstGeom prst="rect">
            <a:avLst/>
          </a:prstGeom>
          <a:noFill/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76265F2-D5BE-4DD0-826E-A87981BE1A1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7" y="2362080"/>
            <a:ext cx="2731359" cy="1787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4283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91F686F-B269-4B9E-88A9-2F8F7E1D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/>
          </a:bodyPr>
          <a:lstStyle/>
          <a:p>
            <a:r>
              <a:rPr lang="tr-TR" b="1" dirty="0"/>
              <a:t>Daha Eğlenceli Olabilir Mi? </a:t>
            </a:r>
          </a:p>
        </p:txBody>
      </p:sp>
      <p:pic>
        <p:nvPicPr>
          <p:cNvPr id="25" name="İçerik Yer Tutucusu 24">
            <a:extLst>
              <a:ext uri="{FF2B5EF4-FFF2-40B4-BE49-F238E27FC236}">
                <a16:creationId xmlns:a16="http://schemas.microsoft.com/office/drawing/2014/main" id="{0E7CB3C7-30D6-49F4-9C21-3B854CC09CD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/>
          <a:srcRect l="27727" t="6432" r="27956" b="29453"/>
          <a:stretch/>
        </p:blipFill>
        <p:spPr bwMode="auto">
          <a:xfrm>
            <a:off x="3150222" y="1330325"/>
            <a:ext cx="4170706" cy="339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C8AC976-EC0F-4BFC-82BC-C3EFC0DE6B7C}"/>
              </a:ext>
            </a:extLst>
          </p:cNvPr>
          <p:cNvSpPr/>
          <p:nvPr/>
        </p:nvSpPr>
        <p:spPr>
          <a:xfrm>
            <a:off x="4572000" y="1556795"/>
            <a:ext cx="917294" cy="128768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42059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91F686F-B269-4B9E-88A9-2F8F7E1D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/>
          </a:bodyPr>
          <a:lstStyle/>
          <a:p>
            <a:r>
              <a:rPr lang="tr-TR" b="1" dirty="0"/>
              <a:t>Daha Eğlenceli Olabilir Mi? 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A830B9B7-1ED9-4348-AF8F-A196370B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019" y="1275606"/>
            <a:ext cx="6550496" cy="3394472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0070C0"/>
                </a:solidFill>
              </a:rPr>
              <a:t>Coding@Home </a:t>
            </a:r>
            <a:r>
              <a:rPr lang="tr-TR" b="1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tr-TR" b="1" dirty="0">
              <a:solidFill>
                <a:srgbClr val="0070C0"/>
              </a:solidFill>
            </a:endParaRPr>
          </a:p>
          <a:p>
            <a:pPr algn="ctr"/>
            <a:r>
              <a:rPr lang="tr-TR" dirty="0">
                <a:solidFill>
                  <a:schemeClr val="tx2"/>
                </a:solidFill>
              </a:rPr>
              <a:t>Coding@Home, ailenin yanı sıra okulda günlük kullanım için kısa videolar, kendin yap materyalleri, bulmacalar, oyunlar ve kodlama ile ilgili alıştırmalar içeren bir servistir. </a:t>
            </a:r>
          </a:p>
          <a:p>
            <a:pPr algn="ctr"/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BB1E2635-A561-46F4-B354-CC6856039FA1}"/>
              </a:ext>
            </a:extLst>
          </p:cNvPr>
          <p:cNvPicPr/>
          <p:nvPr/>
        </p:nvPicPr>
        <p:blipFill rotWithShape="1">
          <a:blip r:embed="rId4"/>
          <a:srcRect l="30251" t="16611" r="30742" b="31019"/>
          <a:stretch/>
        </p:blipFill>
        <p:spPr bwMode="auto">
          <a:xfrm>
            <a:off x="2642795" y="2659388"/>
            <a:ext cx="2245360" cy="1695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852E0455-CE6D-4D7F-B9C3-0F6A957BADA6}"/>
              </a:ext>
            </a:extLst>
          </p:cNvPr>
          <p:cNvPicPr/>
          <p:nvPr/>
        </p:nvPicPr>
        <p:blipFill rotWithShape="1">
          <a:blip r:embed="rId5"/>
          <a:srcRect l="30051" t="33935" r="30955" b="13379"/>
          <a:stretch/>
        </p:blipFill>
        <p:spPr bwMode="auto">
          <a:xfrm>
            <a:off x="5235350" y="2654308"/>
            <a:ext cx="2244090" cy="1705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96283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91F686F-B269-4B9E-88A9-2F8F7E1D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/>
          </a:bodyPr>
          <a:lstStyle/>
          <a:p>
            <a:r>
              <a:rPr lang="tr-TR" b="1" dirty="0"/>
              <a:t>Daha Eğlenceli Olabilir Mi? 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A830B9B7-1ED9-4348-AF8F-A196370B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019" y="1275606"/>
            <a:ext cx="6550496" cy="3394472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0070C0"/>
                </a:solidFill>
              </a:rPr>
              <a:t>Meydan Okuyun </a:t>
            </a:r>
            <a:r>
              <a:rPr lang="tr-TR" b="1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tr-TR" b="1" dirty="0">
              <a:solidFill>
                <a:srgbClr val="0070C0"/>
              </a:solidFill>
            </a:endParaRPr>
          </a:p>
          <a:p>
            <a:pPr algn="ctr"/>
            <a:r>
              <a:rPr lang="tr-TR" dirty="0">
                <a:solidFill>
                  <a:schemeClr val="tx2"/>
                </a:solidFill>
              </a:rPr>
              <a:t>AB Kod Haftası Görevleri, kendi başınıza, sınıfta, meslektaşlarınızla veya arkadaşlarınızla yapabileceğiniz aktivitelerdir.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98848A70-4608-4296-B46A-75F4ADA8A677}"/>
              </a:ext>
            </a:extLst>
          </p:cNvPr>
          <p:cNvPicPr/>
          <p:nvPr/>
        </p:nvPicPr>
        <p:blipFill rotWithShape="1">
          <a:blip r:embed="rId4"/>
          <a:srcRect l="27471" t="21791" r="28159" b="14954"/>
          <a:stretch/>
        </p:blipFill>
        <p:spPr bwMode="auto">
          <a:xfrm>
            <a:off x="2431261" y="2441491"/>
            <a:ext cx="2554818" cy="204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44DEE3A-5DC2-4F4D-97CC-B697DECCCE73}"/>
              </a:ext>
            </a:extLst>
          </p:cNvPr>
          <p:cNvPicPr/>
          <p:nvPr/>
        </p:nvPicPr>
        <p:blipFill rotWithShape="1">
          <a:blip r:embed="rId5"/>
          <a:srcRect l="27436" t="23649" r="28253" b="14949"/>
          <a:stretch/>
        </p:blipFill>
        <p:spPr bwMode="auto">
          <a:xfrm>
            <a:off x="5356951" y="2456108"/>
            <a:ext cx="2554818" cy="2019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23082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91F686F-B269-4B9E-88A9-2F8F7E1D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/>
          </a:bodyPr>
          <a:lstStyle/>
          <a:p>
            <a:r>
              <a:rPr lang="tr-TR" b="1" dirty="0"/>
              <a:t>Daha Eğlenceli Olabilir Mi? 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A830B9B7-1ED9-4348-AF8F-A196370B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019" y="1275606"/>
            <a:ext cx="6550496" cy="3394472"/>
          </a:xfrm>
        </p:spPr>
        <p:txBody>
          <a:bodyPr>
            <a:normAutofit lnSpcReduction="10000"/>
          </a:bodyPr>
          <a:lstStyle/>
          <a:p>
            <a:pPr algn="ctr"/>
            <a:r>
              <a:rPr lang="tr-TR" b="1" dirty="0">
                <a:solidFill>
                  <a:srgbClr val="0070C0"/>
                </a:solidFill>
              </a:rPr>
              <a:t>Kod Haftası Dansı </a:t>
            </a:r>
            <a:r>
              <a:rPr lang="tr-TR" b="1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</a:p>
          <a:p>
            <a:pPr algn="ctr"/>
            <a:endParaRPr lang="tr-TR" dirty="0">
              <a:solidFill>
                <a:schemeClr val="tx2"/>
              </a:solidFill>
            </a:endParaRPr>
          </a:p>
          <a:p>
            <a:r>
              <a:rPr lang="tr-TR" dirty="0">
                <a:solidFill>
                  <a:schemeClr val="tx2"/>
                </a:solidFill>
              </a:rPr>
              <a:t>Kodlama, bir elektronik cihaza komut vermene yarar. Bilgisayara gerek var mı? </a:t>
            </a:r>
          </a:p>
          <a:p>
            <a:endParaRPr lang="tr-TR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/>
                </a:solidFill>
              </a:rPr>
              <a:t>Kendine bir takım arkadaşı seç.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/>
                </a:solidFill>
              </a:rPr>
              <a:t>Sınıf arkadaşın, arkadaşın, velin, hatta öğretmenin bile olabilir.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/>
                </a:solidFill>
              </a:rPr>
              <a:t>Sen ona komutlar vererek </a:t>
            </a:r>
            <a:r>
              <a:rPr lang="tr-TR" dirty="0">
                <a:solidFill>
                  <a:srgbClr val="0070C0"/>
                </a:solidFill>
              </a:rPr>
              <a:t>#CodeWeekDance</a:t>
            </a:r>
            <a:r>
              <a:rPr lang="tr-TR" dirty="0">
                <a:solidFill>
                  <a:schemeClr val="tx2"/>
                </a:solidFill>
              </a:rPr>
              <a:t>’ı nasıl sergileyeceğini göster.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/>
                </a:solidFill>
              </a:rPr>
              <a:t>O da komutlarını aynen takip etsin…</a:t>
            </a:r>
          </a:p>
        </p:txBody>
      </p:sp>
    </p:spTree>
    <p:extLst>
      <p:ext uri="{BB962C8B-B14F-4D97-AF65-F5344CB8AC3E}">
        <p14:creationId xmlns:p14="http://schemas.microsoft.com/office/powerpoint/2010/main" val="993250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6A8570B1-7787-413C-BD79-E8DAB733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Kodlama Becerilerimi Nasıl Geliştirebilirim? 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28C3BCE0-B607-4219-BCE3-DF0B279A7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329" y="1330672"/>
            <a:ext cx="6771838" cy="3394472"/>
          </a:xfrm>
        </p:spPr>
        <p:txBody>
          <a:bodyPr>
            <a:normAutofit/>
          </a:bodyPr>
          <a:lstStyle/>
          <a:p>
            <a:pPr algn="ctr"/>
            <a:r>
              <a:rPr lang="tr-TR" u="sng" dirty="0">
                <a:solidFill>
                  <a:srgbClr val="0070C0"/>
                </a:solidFill>
                <a:latin typeface="+mj-lt"/>
              </a:rPr>
              <a:t>codeweek.eu </a:t>
            </a:r>
            <a:r>
              <a:rPr lang="tr-TR" dirty="0">
                <a:latin typeface="+mj-lt"/>
              </a:rPr>
              <a:t>adresinde kodlama becerilerinizi geliştirebileceğiniz pek çok ücretsiz eğitim materyali ve çevrim içi kurs yer alıyor.</a:t>
            </a:r>
          </a:p>
          <a:p>
            <a:pPr algn="ct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3DB3C46-2221-4F4B-AC30-D05681CE3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49" t="9707" r="31175" b="47908"/>
          <a:stretch/>
        </p:blipFill>
        <p:spPr>
          <a:xfrm>
            <a:off x="1820091" y="2252616"/>
            <a:ext cx="3518263" cy="218004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B37CE7C-C1AA-40F3-B9B7-3157BEB4C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64" t="51519" r="30796" b="5005"/>
          <a:stretch/>
        </p:blipFill>
        <p:spPr>
          <a:xfrm>
            <a:off x="5338354" y="2232296"/>
            <a:ext cx="3480177" cy="21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940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6" name="Başlık 2">
            <a:extLst>
              <a:ext uri="{FF2B5EF4-FFF2-40B4-BE49-F238E27FC236}">
                <a16:creationId xmlns:a16="http://schemas.microsoft.com/office/drawing/2014/main" id="{191F686F-B269-4B9E-88A9-2F8F7E1D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Kodlama Becerilerimi Nasıl Geliştirebilirim? 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C01D758B-0B7C-4717-850D-D5593BB44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648" y="1330672"/>
            <a:ext cx="6771838" cy="3394472"/>
          </a:xfrm>
        </p:spPr>
        <p:txBody>
          <a:bodyPr>
            <a:normAutofit/>
          </a:bodyPr>
          <a:lstStyle/>
          <a:p>
            <a:pPr algn="ctr"/>
            <a:r>
              <a:rPr lang="tr-TR" u="sng" dirty="0">
                <a:solidFill>
                  <a:srgbClr val="0070C0"/>
                </a:solidFill>
                <a:latin typeface="+mj-lt"/>
              </a:rPr>
              <a:t>oba.gov.tr </a:t>
            </a:r>
            <a:r>
              <a:rPr lang="tr-TR" dirty="0">
                <a:latin typeface="+mj-lt"/>
              </a:rPr>
              <a:t>adresinde kodlama becerilerinizi geliştirebileceğiniz pek çok eğitim yer alıyor.</a:t>
            </a:r>
          </a:p>
          <a:p>
            <a:pPr algn="ct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FD58F4C-D4F4-4073-BD9F-9BF1411FA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97" y="2081747"/>
            <a:ext cx="1099655" cy="62761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721618E-9FBB-4271-A72A-F2DACE4864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97" y="2775830"/>
            <a:ext cx="1099655" cy="62761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054343A-AE5D-4870-8A31-15F8A49EBD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47" y="3511139"/>
            <a:ext cx="1149004" cy="65578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DD1EFB68-A207-43A1-88BB-3D6293F709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55" y="2081747"/>
            <a:ext cx="1099654" cy="627614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788EE2B-293F-4356-9DA5-A27CEFD5C9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55" y="2751642"/>
            <a:ext cx="1127908" cy="643740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11ED8EDA-A43E-40B7-9434-F32064BF7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4" y="3511139"/>
            <a:ext cx="1156899" cy="655780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8CC493A7-1A8A-49EA-9B0E-4C5ED68C59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12" y="2081747"/>
            <a:ext cx="1099654" cy="627614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FD0B4D65-046A-4360-83B0-8881FA9EDF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04" y="2775830"/>
            <a:ext cx="1047748" cy="643740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2C6A4585-008B-4F5C-B7C2-38790DCDB5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14" y="3507998"/>
            <a:ext cx="1027058" cy="658921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7ADD7634-9CEE-4F68-9E36-8531B7514B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62" y="2079541"/>
            <a:ext cx="1099654" cy="627614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D094B8D3-2C3E-4C9B-9C67-0C9F5A5BC5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13" y="2767996"/>
            <a:ext cx="1127106" cy="643282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08A094CA-3178-4DE0-B244-56ED8E5BBB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23" y="3507998"/>
            <a:ext cx="1099654" cy="658921"/>
          </a:xfrm>
          <a:prstGeom prst="rect">
            <a:avLst/>
          </a:prstGeom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0540C0E4-1A72-4A77-9860-BF63AA0C78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57" y="2074842"/>
            <a:ext cx="1003271" cy="627614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B2724DDC-9E99-4B43-930B-26FC0D849D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57" y="2784767"/>
            <a:ext cx="1047749" cy="643283"/>
          </a:xfrm>
          <a:prstGeom prst="rect">
            <a:avLst/>
          </a:prstGeom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FEEC969F-E15F-4E91-9557-C54642B3FB6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35" y="3507998"/>
            <a:ext cx="1047749" cy="658921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DCE0C57A-793F-4B42-8BB6-55FE0B45B6C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64" y="2074842"/>
            <a:ext cx="1099654" cy="627614"/>
          </a:xfrm>
          <a:prstGeom prst="rect">
            <a:avLst/>
          </a:prstGeom>
        </p:spPr>
      </p:pic>
      <p:pic>
        <p:nvPicPr>
          <p:cNvPr id="40" name="Resim 39">
            <a:extLst>
              <a:ext uri="{FF2B5EF4-FFF2-40B4-BE49-F238E27FC236}">
                <a16:creationId xmlns:a16="http://schemas.microsoft.com/office/drawing/2014/main" id="{2FF081F9-8615-49EE-A40D-16B7C3F114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68" y="2775830"/>
            <a:ext cx="1069549" cy="643282"/>
          </a:xfrm>
          <a:prstGeom prst="rect">
            <a:avLst/>
          </a:prstGeom>
        </p:spPr>
      </p:pic>
      <p:pic>
        <p:nvPicPr>
          <p:cNvPr id="42" name="Resim 41">
            <a:extLst>
              <a:ext uri="{FF2B5EF4-FFF2-40B4-BE49-F238E27FC236}">
                <a16:creationId xmlns:a16="http://schemas.microsoft.com/office/drawing/2014/main" id="{AF9FD6A6-C6C7-47B6-BC7A-D7DB8ADE049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68" y="3492485"/>
            <a:ext cx="1107218" cy="6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947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Haziran 2023’e Kadar 2.000 Etkinlik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1FB6F4F-2A09-4AB1-A235-223237152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>
                <a:latin typeface="+mj-lt"/>
              </a:rPr>
              <a:t>2023 hedefimiz yılın ilk yarısında 2.000 etkinlik…</a:t>
            </a:r>
          </a:p>
          <a:p>
            <a:pPr algn="just"/>
            <a:endParaRPr lang="tr-TR" dirty="0">
              <a:latin typeface="+mj-lt"/>
            </a:endParaRPr>
          </a:p>
          <a:p>
            <a:pPr algn="just"/>
            <a:endParaRPr lang="tr-TR" dirty="0">
              <a:latin typeface="+mj-lt"/>
            </a:endParaRPr>
          </a:p>
          <a:p>
            <a:pPr algn="just"/>
            <a:endParaRPr lang="tr-TR" dirty="0">
              <a:latin typeface="+mj-lt"/>
            </a:endParaRPr>
          </a:p>
          <a:p>
            <a:pPr algn="just"/>
            <a:endParaRPr lang="tr-TR" dirty="0">
              <a:latin typeface="+mj-lt"/>
            </a:endParaRPr>
          </a:p>
          <a:p>
            <a:pPr algn="just"/>
            <a:endParaRPr lang="tr-TR" dirty="0">
              <a:latin typeface="+mj-lt"/>
            </a:endParaRPr>
          </a:p>
          <a:p>
            <a:pPr algn="just"/>
            <a:endParaRPr lang="tr-TR" dirty="0">
              <a:latin typeface="+mj-lt"/>
            </a:endParaRPr>
          </a:p>
          <a:p>
            <a:pPr algn="just"/>
            <a:endParaRPr lang="tr-TR" dirty="0">
              <a:latin typeface="+mj-lt"/>
            </a:endParaRP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9B8098FC-3C72-49C8-98EB-4175D6066E01}"/>
              </a:ext>
            </a:extLst>
          </p:cNvPr>
          <p:cNvPicPr/>
          <p:nvPr/>
        </p:nvPicPr>
        <p:blipFill rotWithShape="1">
          <a:blip r:embed="rId4"/>
          <a:srcRect l="28230" t="14827" r="28263" b="3529"/>
          <a:stretch/>
        </p:blipFill>
        <p:spPr bwMode="auto">
          <a:xfrm>
            <a:off x="3391804" y="1810734"/>
            <a:ext cx="3581943" cy="2955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AFA79E9-0D65-45BC-BCE6-0F5903E61478}"/>
              </a:ext>
            </a:extLst>
          </p:cNvPr>
          <p:cNvSpPr/>
          <p:nvPr/>
        </p:nvSpPr>
        <p:spPr>
          <a:xfrm>
            <a:off x="5755511" y="3562109"/>
            <a:ext cx="1166150" cy="62503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4527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Haftası’na Kimler Katılabilir?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0928445-BDA2-44C5-8DC7-238E82AF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077" y="1020776"/>
            <a:ext cx="6297123" cy="3394472"/>
          </a:xfrm>
        </p:spPr>
        <p:txBody>
          <a:bodyPr>
            <a:normAutofit/>
          </a:bodyPr>
          <a:lstStyle/>
          <a:p>
            <a:endParaRPr lang="tr-TR" dirty="0"/>
          </a:p>
          <a:p>
            <a:pPr algn="ctr"/>
            <a:r>
              <a:rPr lang="tr-TR" dirty="0">
                <a:latin typeface="+mj-lt"/>
              </a:rPr>
              <a:t>Kod Haftası herkes için herkes tarafındandır.</a:t>
            </a:r>
          </a:p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9E6893B-E135-4D9C-AF92-05CC12FA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690" y="1980137"/>
            <a:ext cx="4157896" cy="21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05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dirty="0"/>
              <a:t>Aramıza Katılın </a:t>
            </a:r>
            <a:r>
              <a:rPr lang="tr-TR" dirty="0">
                <a:sym typeface="Wingdings" panose="05000000000000000000" pitchFamily="2" charset="2"/>
              </a:rPr>
              <a:t></a:t>
            </a:r>
            <a:endParaRPr lang="tr-TR" dirty="0"/>
          </a:p>
        </p:txBody>
      </p:sp>
      <p:pic>
        <p:nvPicPr>
          <p:cNvPr id="9" name="Picture 11" descr="Related image">
            <a:extLst>
              <a:ext uri="{FF2B5EF4-FFF2-40B4-BE49-F238E27FC236}">
                <a16:creationId xmlns:a16="http://schemas.microsoft.com/office/drawing/2014/main" id="{185A8916-267F-4C1D-91C0-DE8256F90D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29" y="1366563"/>
            <a:ext cx="461379" cy="4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8F7A6F7-42B5-4358-8289-8E5FEC77D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449" y="2025860"/>
            <a:ext cx="518205" cy="518205"/>
          </a:xfrm>
          <a:prstGeom prst="rect">
            <a:avLst/>
          </a:prstGeom>
        </p:spPr>
      </p:pic>
      <p:pic>
        <p:nvPicPr>
          <p:cNvPr id="11" name="Picture 7" descr="Image result for facebook logo">
            <a:extLst>
              <a:ext uri="{FF2B5EF4-FFF2-40B4-BE49-F238E27FC236}">
                <a16:creationId xmlns:a16="http://schemas.microsoft.com/office/drawing/2014/main" id="{731ECCFC-03A9-433B-9BDD-37381DBE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67" y="2544065"/>
            <a:ext cx="745225" cy="7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XG\Desktop\Insta logo.png">
            <a:extLst>
              <a:ext uri="{FF2B5EF4-FFF2-40B4-BE49-F238E27FC236}">
                <a16:creationId xmlns:a16="http://schemas.microsoft.com/office/drawing/2014/main" id="{3ADF9251-2AC2-408D-AE98-3A274716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29" y="3396251"/>
            <a:ext cx="460646" cy="45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3BBDECD4-1330-40D9-9A49-46D1FD1BABC2}"/>
              </a:ext>
            </a:extLst>
          </p:cNvPr>
          <p:cNvSpPr txBox="1"/>
          <p:nvPr/>
        </p:nvSpPr>
        <p:spPr>
          <a:xfrm>
            <a:off x="3563256" y="1412586"/>
            <a:ext cx="5230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u="sng" dirty="0">
                <a:solidFill>
                  <a:srgbClr val="0070C0"/>
                </a:solidFill>
                <a:latin typeface="+mj-lt"/>
              </a:rPr>
              <a:t>codeweek.eu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  /  </a:t>
            </a:r>
            <a:r>
              <a:rPr lang="tr-TR" u="sng" dirty="0">
                <a:solidFill>
                  <a:srgbClr val="0070C0"/>
                </a:solidFill>
                <a:latin typeface="+mj-lt"/>
              </a:rPr>
              <a:t>codeweekturkiye.eba.gov.tr</a:t>
            </a:r>
            <a:r>
              <a:rPr lang="tr-TR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5B77921-276F-4506-A21D-36A9B78233E6}"/>
              </a:ext>
            </a:extLst>
          </p:cNvPr>
          <p:cNvSpPr txBox="1"/>
          <p:nvPr/>
        </p:nvSpPr>
        <p:spPr>
          <a:xfrm>
            <a:off x="3562834" y="2077073"/>
            <a:ext cx="5230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tx2"/>
                </a:solidFill>
                <a:latin typeface="+mj-lt"/>
              </a:rPr>
              <a:t>@CodeWeekEU  /  @CodeweekTurkiye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C67D4EFE-1076-44CB-B635-42E1FE1F1E06}"/>
              </a:ext>
            </a:extLst>
          </p:cNvPr>
          <p:cNvSpPr txBox="1"/>
          <p:nvPr/>
        </p:nvSpPr>
        <p:spPr>
          <a:xfrm>
            <a:off x="3536791" y="3396251"/>
            <a:ext cx="5256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tx2"/>
                </a:solidFill>
                <a:latin typeface="+mj-lt"/>
              </a:rPr>
              <a:t>@CodeWeekEU  /  @codeweekturkiye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14D7D22-0545-44E2-81C9-0C53B2EB1CDA}"/>
              </a:ext>
            </a:extLst>
          </p:cNvPr>
          <p:cNvSpPr txBox="1"/>
          <p:nvPr/>
        </p:nvSpPr>
        <p:spPr>
          <a:xfrm>
            <a:off x="3562835" y="2732011"/>
            <a:ext cx="52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tx2"/>
                </a:solidFill>
                <a:latin typeface="+mj-lt"/>
              </a:rPr>
              <a:t>@CodeEU  /  @CodeweekTurkiye</a:t>
            </a:r>
          </a:p>
        </p:txBody>
      </p:sp>
    </p:spTree>
    <p:extLst>
      <p:ext uri="{BB962C8B-B14F-4D97-AF65-F5344CB8AC3E}">
        <p14:creationId xmlns:p14="http://schemas.microsoft.com/office/powerpoint/2010/main" val="10076329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6CB4D6-9AD5-374C-8366-924AA91F5D86}"/>
              </a:ext>
            </a:extLst>
          </p:cNvPr>
          <p:cNvSpPr/>
          <p:nvPr/>
        </p:nvSpPr>
        <p:spPr>
          <a:xfrm>
            <a:off x="1907704" y="4011910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>
                <a:solidFill>
                  <a:srgbClr val="FB5C22"/>
                </a:solidFill>
                <a:latin typeface="EC Square Sans Cond Pro Medium" panose="020B0606000000020004" pitchFamily="34" charset="0"/>
              </a:rPr>
              <a:t>yıl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4F82FF2-2DCE-406F-8652-7B53A1503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14" r="21540"/>
          <a:stretch/>
        </p:blipFill>
        <p:spPr>
          <a:xfrm>
            <a:off x="6371840" y="743131"/>
            <a:ext cx="2310607" cy="24448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858548A-6635-4834-A10F-26FB7037C63A}"/>
              </a:ext>
            </a:extLst>
          </p:cNvPr>
          <p:cNvSpPr txBox="1"/>
          <p:nvPr/>
        </p:nvSpPr>
        <p:spPr>
          <a:xfrm>
            <a:off x="6612709" y="6807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 7-22 EKİM 2023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122AF4E-2AC0-4DE2-8CDE-2940E6BC8646}"/>
              </a:ext>
            </a:extLst>
          </p:cNvPr>
          <p:cNvSpPr txBox="1"/>
          <p:nvPr/>
        </p:nvSpPr>
        <p:spPr>
          <a:xfrm>
            <a:off x="3825967" y="2061963"/>
            <a:ext cx="55734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bg2"/>
                </a:solidFill>
              </a:rPr>
              <a:t>KOD HAFTASI 2023 TANITIM WEBİNARI’NA KATILIMINIZ İÇİN TEŞEKKÜR EDERİZ….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81CCA760-9590-47BA-AF31-8641CB2AA52B}"/>
              </a:ext>
            </a:extLst>
          </p:cNvPr>
          <p:cNvSpPr/>
          <p:nvPr/>
        </p:nvSpPr>
        <p:spPr>
          <a:xfrm>
            <a:off x="6885114" y="4714240"/>
            <a:ext cx="357515" cy="29632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D9132535-C680-4EF6-9129-5D1BAAB0F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91" y="4601015"/>
            <a:ext cx="403960" cy="5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79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Haftası’na Kimler Katılabilir?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0928445-BDA2-44C5-8DC7-238E82AF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325" y="1189658"/>
            <a:ext cx="3021875" cy="3394472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>
                <a:latin typeface="+mj-lt"/>
              </a:rPr>
              <a:t>Kodlama etkinliği düzenleyen herkes </a:t>
            </a:r>
            <a:r>
              <a:rPr lang="tr-TR" u="sng" dirty="0">
                <a:solidFill>
                  <a:srgbClr val="0070C0"/>
                </a:solidFill>
                <a:latin typeface="+mj-lt"/>
              </a:rPr>
              <a:t>events.codeweek.eu </a:t>
            </a:r>
            <a:r>
              <a:rPr lang="tr-TR" dirty="0">
                <a:latin typeface="+mj-lt"/>
              </a:rPr>
              <a:t>adresindeki haritaya etkinliğini ekleyerek Kod Haftası’na katılabilir.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57AA9A9-5C1E-422D-86CC-D9AF6545F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895" y="1434016"/>
            <a:ext cx="2913057" cy="29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7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sp>
        <p:nvSpPr>
          <p:cNvPr id="8" name="Başlık 2">
            <a:extLst>
              <a:ext uri="{FF2B5EF4-FFF2-40B4-BE49-F238E27FC236}">
                <a16:creationId xmlns:a16="http://schemas.microsoft.com/office/drawing/2014/main" id="{23D4704E-548D-4826-8D47-5083616D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/>
          <a:lstStyle/>
          <a:p>
            <a:r>
              <a:rPr lang="tr-TR" b="1" dirty="0"/>
              <a:t>Kod Haftası’na Nasıl Dâhil Olabilirim?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0928445-BDA2-44C5-8DC7-238E82AF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325" y="1189658"/>
            <a:ext cx="3021875" cy="3394472"/>
          </a:xfrm>
        </p:spPr>
        <p:txBody>
          <a:bodyPr>
            <a:normAutofit/>
          </a:bodyPr>
          <a:lstStyle/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+mj-lt"/>
              </a:rPr>
              <a:t>Kendi kodlama etkinliğinizi organize edin.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+mj-lt"/>
              </a:rPr>
              <a:t>Kod Haftası haritasını gözden geçirin ve bir kodlama etkinliğine katılın.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+mj-lt"/>
              </a:rPr>
              <a:t>Facebook ve Twitter'dan etkinliği duyurun.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+mj-lt"/>
              </a:rPr>
              <a:t>CodeWeek4All - Mükemmellik Sertifikası almak için meydan okuyun.</a:t>
            </a:r>
          </a:p>
        </p:txBody>
      </p:sp>
      <p:pic>
        <p:nvPicPr>
          <p:cNvPr id="9" name="Picture 2" descr="S:\F17001 - DG COMM Media Relations\3_Work\33_Work-in-process\8510150 - DG CONNECT EU Code Week\3_Work\WP2\Materials\1.Test MXG\visuals update ppt\PPT visuals_Award.png">
            <a:extLst>
              <a:ext uri="{FF2B5EF4-FFF2-40B4-BE49-F238E27FC236}">
                <a16:creationId xmlns:a16="http://schemas.microsoft.com/office/drawing/2014/main" id="{D72A54BD-4F5F-4312-8C8B-0876F7E5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27" y="1367883"/>
            <a:ext cx="295319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51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Image result for logo european commission transparen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644BC3D-9B52-4229-B71B-3CCD0C0F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37" r="21697" b="490"/>
          <a:stretch/>
        </p:blipFill>
        <p:spPr>
          <a:xfrm rot="16200000">
            <a:off x="-104500" y="3335383"/>
            <a:ext cx="2339706" cy="24384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9810535-58B9-4EA8-A1F6-3B25ADAD0197}"/>
              </a:ext>
            </a:extLst>
          </p:cNvPr>
          <p:cNvSpPr txBox="1"/>
          <p:nvPr/>
        </p:nvSpPr>
        <p:spPr>
          <a:xfrm rot="16200000">
            <a:off x="171363" y="3226974"/>
            <a:ext cx="178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1" dirty="0"/>
              <a:t>7-22 EKİM 2023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AE3846CA-9128-421B-A2D9-CABE4156B96F}"/>
              </a:ext>
            </a:extLst>
          </p:cNvPr>
          <p:cNvPicPr/>
          <p:nvPr/>
        </p:nvPicPr>
        <p:blipFill rotWithShape="1">
          <a:blip r:embed="rId4"/>
          <a:srcRect l="18374" t="4574" r="19018" b="4238"/>
          <a:stretch/>
        </p:blipFill>
        <p:spPr bwMode="auto">
          <a:xfrm>
            <a:off x="2104480" y="1261091"/>
            <a:ext cx="3605530" cy="2954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Başlık 2">
            <a:extLst>
              <a:ext uri="{FF2B5EF4-FFF2-40B4-BE49-F238E27FC236}">
                <a16:creationId xmlns:a16="http://schemas.microsoft.com/office/drawing/2014/main" id="{1D979360-2140-480B-8A78-24BA7FA1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18356"/>
            <a:ext cx="6550496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Kod Haftası’na Nasıl Katılırım?</a:t>
            </a:r>
            <a:br>
              <a:rPr lang="tr-TR" b="1" dirty="0"/>
            </a:br>
            <a:r>
              <a:rPr lang="tr-TR" b="1" dirty="0"/>
              <a:t>(Etkinlik Ekleme)</a:t>
            </a:r>
          </a:p>
        </p:txBody>
      </p:sp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ECD58E5B-A498-4056-B7ED-93B3620C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250" y="1275605"/>
            <a:ext cx="3021875" cy="2939505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b="1" dirty="0">
                <a:latin typeface="+mj-lt"/>
              </a:rPr>
              <a:t>ADIM 1: </a:t>
            </a:r>
            <a:r>
              <a:rPr lang="tr-TR" u="sng" dirty="0">
                <a:solidFill>
                  <a:srgbClr val="0070C0"/>
                </a:solidFill>
                <a:latin typeface="+mj-lt"/>
              </a:rPr>
              <a:t>codeweek.eu </a:t>
            </a:r>
            <a:r>
              <a:rPr lang="tr-TR" dirty="0">
                <a:latin typeface="+mj-lt"/>
              </a:rPr>
              <a:t>adresini ziyaret edin.</a:t>
            </a:r>
          </a:p>
        </p:txBody>
      </p:sp>
    </p:spTree>
    <p:extLst>
      <p:ext uri="{BB962C8B-B14F-4D97-AF65-F5344CB8AC3E}">
        <p14:creationId xmlns:p14="http://schemas.microsoft.com/office/powerpoint/2010/main" val="13323933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ersonnalisé 2">
      <a:dk1>
        <a:srgbClr val="EB5C36"/>
      </a:dk1>
      <a:lt1>
        <a:srgbClr val="1F497D"/>
      </a:lt1>
      <a:dk2>
        <a:srgbClr val="000000"/>
      </a:dk2>
      <a:lt2>
        <a:srgbClr val="FFFFFF"/>
      </a:lt2>
      <a:accent1>
        <a:srgbClr val="EB5C36"/>
      </a:accent1>
      <a:accent2>
        <a:srgbClr val="FFFD3A"/>
      </a:accent2>
      <a:accent3>
        <a:srgbClr val="00B7ED"/>
      </a:accent3>
      <a:accent4>
        <a:srgbClr val="981A80"/>
      </a:accent4>
      <a:accent5>
        <a:srgbClr val="E5007E"/>
      </a:accent5>
      <a:accent6>
        <a:srgbClr val="F79646"/>
      </a:accent6>
      <a:hlink>
        <a:srgbClr val="1F497D"/>
      </a:hlink>
      <a:folHlink>
        <a:srgbClr val="800080"/>
      </a:folHlink>
    </a:clrScheme>
    <a:fontScheme name="EU Code Week">
      <a:majorFont>
        <a:latin typeface="EC Square Sans Pro Medium"/>
        <a:ea typeface=""/>
        <a:cs typeface=""/>
      </a:majorFont>
      <a:minorFont>
        <a:latin typeface="EC Squar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_CodeWeek_02.07.19" id="{6342E7A0-DA07-6045-B0F6-EE6999B57C28}" vid="{398CF691-A9BA-404C-A50B-0594E4ECF49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429E421B7D0B4085855E79BFBD84D8" ma:contentTypeVersion="14" ma:contentTypeDescription="Create a new document." ma:contentTypeScope="" ma:versionID="b6176b758c9cde8ecc55ad1643b1c571">
  <xsd:schema xmlns:xsd="http://www.w3.org/2001/XMLSchema" xmlns:xs="http://www.w3.org/2001/XMLSchema" xmlns:p="http://schemas.microsoft.com/office/2006/metadata/properties" xmlns:ns2="1124f467-e8a7-4788-95b6-921cce7bcfae" xmlns:ns3="d56ed46a-4164-40b6-a09a-3a2f9edb41ee" targetNamespace="http://schemas.microsoft.com/office/2006/metadata/properties" ma:root="true" ma:fieldsID="be3a8464f5874ee045fde5256bd6b327" ns2:_="" ns3:_="">
    <xsd:import namespace="1124f467-e8a7-4788-95b6-921cce7bcfae"/>
    <xsd:import namespace="d56ed46a-4164-40b6-a09a-3a2f9edb41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24f467-e8a7-4788-95b6-921cce7bcf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6ed46a-4164-40b6-a09a-3a2f9edb41e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f7ba586-cbd7-4305-94af-ea8234ad2a9d}" ma:internalName="TaxCatchAll" ma:showField="CatchAllData" ma:web="d56ed46a-4164-40b6-a09a-3a2f9edb41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6ed46a-4164-40b6-a09a-3a2f9edb41ee" xsi:nil="true"/>
    <lcf76f155ced4ddcb4097134ff3c332f xmlns="1124f467-e8a7-4788-95b6-921cce7bcfa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194A68-4DBA-4635-9301-D5EB85424C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C325D7-D538-4972-BEDA-FA7E7D5E90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24f467-e8a7-4788-95b6-921cce7bcfae"/>
    <ds:schemaRef ds:uri="d56ed46a-4164-40b6-a09a-3a2f9edb41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ACEADB-6305-47AB-9806-7C50C9386B80}">
  <ds:schemaRefs>
    <ds:schemaRef ds:uri="http://schemas.microsoft.com/office/2006/metadata/properties"/>
    <ds:schemaRef ds:uri="http://schemas.microsoft.com/office/infopath/2007/PartnerControls"/>
    <ds:schemaRef ds:uri="3df8c997-6be4-4ad3-bcd7-b437e60cf1dd"/>
    <ds:schemaRef ds:uri="28ed548b-06d4-4d5d-ada0-bc6201e4ab8f"/>
    <ds:schemaRef ds:uri="d56ed46a-4164-40b6-a09a-3a2f9edb41ee"/>
    <ds:schemaRef ds:uri="1124f467-e8a7-4788-95b6-921cce7bcf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EU_CodeWeek_02.07.19_V2</Template>
  <TotalTime>1096</TotalTime>
  <Words>1764</Words>
  <Application>Microsoft Office PowerPoint</Application>
  <PresentationFormat>Ekran Gösterisi (16:9)</PresentationFormat>
  <Paragraphs>478</Paragraphs>
  <Slides>61</Slides>
  <Notes>59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61</vt:i4>
      </vt:variant>
    </vt:vector>
  </HeadingPairs>
  <TitlesOfParts>
    <vt:vector size="70" baseType="lpstr">
      <vt:lpstr>Arial</vt:lpstr>
      <vt:lpstr>Calibri</vt:lpstr>
      <vt:lpstr>EC Square Sans Cond Pro Medium</vt:lpstr>
      <vt:lpstr>EC Square Sans Pro</vt:lpstr>
      <vt:lpstr>EC Square Sans Pro Medium</vt:lpstr>
      <vt:lpstr>Times New Roman</vt:lpstr>
      <vt:lpstr>Wingdings</vt:lpstr>
      <vt:lpstr>1_Office Theme</vt:lpstr>
      <vt:lpstr>Document</vt:lpstr>
      <vt:lpstr>PowerPoint Sunusu</vt:lpstr>
      <vt:lpstr>Ekibimizle Tanışın </vt:lpstr>
      <vt:lpstr>Nelere Değineceğiz?</vt:lpstr>
      <vt:lpstr>AB Kod Haftası Nedir?</vt:lpstr>
      <vt:lpstr>Kod Haftası ile Ne Amaçlıyoruz? </vt:lpstr>
      <vt:lpstr>Kod Haftası’na Kimler Katılabilir? </vt:lpstr>
      <vt:lpstr>Kod Haftası’na Kimler Katılabilir? </vt:lpstr>
      <vt:lpstr>Kod Haftası’na Nasıl Dâhil Olabilirim?</vt:lpstr>
      <vt:lpstr>Kod Haftası’na Nasıl Katılırım? (Etkinlik Ekleme)</vt:lpstr>
      <vt:lpstr>Kod Haftası’na Nasıl Katılırım? (Etkinlik Ekleme)</vt:lpstr>
      <vt:lpstr>Kod Haftası’na Nasıl Katılırım? (Etkinlik Ekleme)</vt:lpstr>
      <vt:lpstr>Kod Haftası’na Nasıl Katılırım? (Etkinlik Ekleme)</vt:lpstr>
      <vt:lpstr>Kod Haftası’na Nasıl Katılırım? (Etkinlik Ekleme)</vt:lpstr>
      <vt:lpstr>Kod Haftası’na Nasıl Katılırım? (Etkinlik Ekleme)</vt:lpstr>
      <vt:lpstr>Kod Haftası’na Nasıl Katılırım? (Etkinlik Ekleme)</vt:lpstr>
      <vt:lpstr>Kod Haftası’na Nasıl Katılırım? (Etkinlik Ekleme)</vt:lpstr>
      <vt:lpstr>Kod Haftası’na Nasıl Katılırım? (Etkinlik Ekleme)</vt:lpstr>
      <vt:lpstr>Kod Haftası’na Nasıl Katılırım? (Etkinlik Ekleme)</vt:lpstr>
      <vt:lpstr>Kod Haftası’na Nasıl Katılırım? (Etkinlik Ekleme)</vt:lpstr>
      <vt:lpstr>Kod Haftası’na Nasıl Katılırım? (Raporlama)</vt:lpstr>
      <vt:lpstr>Kod Haftası’na Nasıl Katılırım? (Raporlama)</vt:lpstr>
      <vt:lpstr>Kod Haftası’na Nasıl Katılırım? (Raporlama)</vt:lpstr>
      <vt:lpstr>Kod Haftası’na Nasıl Katılırım? (Raporlama)</vt:lpstr>
      <vt:lpstr>Kod Haftası’na Nasıl Katılırım? (Sertifika Alma)</vt:lpstr>
      <vt:lpstr>Kod Haftası’na Nasıl Katılırım? (Sertifika Alma)</vt:lpstr>
      <vt:lpstr>Kod Haftası’na Nasıl Katılırım? (Sertifika Alma)</vt:lpstr>
      <vt:lpstr>Kod Haftası’na Nasıl Katılırım? (Sertifika Alma)</vt:lpstr>
      <vt:lpstr>Kod Haftası’na Nasıl Katılırım? (Sertifika Alma)</vt:lpstr>
      <vt:lpstr>Kod Haftası’na Nasıl Katılırım? (Sertifika Alma)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Kod Haftası 2022’de Neler Yaptık? </vt:lpstr>
      <vt:lpstr>Daha Eğlenceli Olabilir Mi? </vt:lpstr>
      <vt:lpstr>Daha Eğlenceli Olabilir Mi? </vt:lpstr>
      <vt:lpstr>Daha Eğlenceli Olabilir Mi? </vt:lpstr>
      <vt:lpstr>Daha Eğlenceli Olabilir Mi? </vt:lpstr>
      <vt:lpstr>Kodlama Becerilerimi Nasıl Geliştirebilirim? </vt:lpstr>
      <vt:lpstr>Kodlama Becerilerimi Nasıl Geliştirebilirim? </vt:lpstr>
      <vt:lpstr>Haziran 2023’e Kadar 2.000 Etkinlik</vt:lpstr>
      <vt:lpstr>Aramıza Katılın </vt:lpstr>
      <vt:lpstr>PowerPoint Sunusu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 Week at School</dc:title>
  <dc:creator>Gillebert, Margaux</dc:creator>
  <cp:lastModifiedBy>Eda Naz KORKMAZ</cp:lastModifiedBy>
  <cp:revision>117</cp:revision>
  <dcterms:created xsi:type="dcterms:W3CDTF">2019-07-05T07:41:55Z</dcterms:created>
  <dcterms:modified xsi:type="dcterms:W3CDTF">2023-05-10T14:02:26Z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0x010100F6429E421B7D0B4085855E79BFBD84D8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2022-04-12T07:00:43Z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6a9fe2e2-d0b9-405e-b4f3-387b0aeffee8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